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141170406" r:id="rId3"/>
    <p:sldId id="141170432" r:id="rId4"/>
    <p:sldId id="141170416" r:id="rId5"/>
    <p:sldId id="141170431" r:id="rId6"/>
    <p:sldId id="141170430" r:id="rId7"/>
    <p:sldId id="141170433" r:id="rId8"/>
    <p:sldId id="141170445" r:id="rId9"/>
    <p:sldId id="141170436" r:id="rId10"/>
    <p:sldId id="141170437" r:id="rId11"/>
    <p:sldId id="141170438" r:id="rId12"/>
    <p:sldId id="141170439" r:id="rId13"/>
    <p:sldId id="141170440" r:id="rId14"/>
    <p:sldId id="141170441" r:id="rId15"/>
    <p:sldId id="141170442" r:id="rId16"/>
    <p:sldId id="141170443" r:id="rId17"/>
    <p:sldId id="141170444" r:id="rId18"/>
    <p:sldId id="141170414" r:id="rId19"/>
    <p:sldId id="141170429" r:id="rId20"/>
    <p:sldId id="141170446" r:id="rId21"/>
    <p:sldId id="141170425" r:id="rId22"/>
    <p:sldId id="141170426" r:id="rId23"/>
    <p:sldId id="141170427" r:id="rId24"/>
    <p:sldId id="141170423"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6"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AA00"/>
    <a:srgbClr val="2A6CB2"/>
    <a:srgbClr val="FFFFFF"/>
    <a:srgbClr val="BEBEBC"/>
    <a:srgbClr val="BFBFBE"/>
    <a:srgbClr val="103A61"/>
    <a:srgbClr val="4BA9DE"/>
    <a:srgbClr val="52C4C5"/>
    <a:srgbClr val="EFE8BF"/>
    <a:srgbClr val="D8D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9" autoAdjust="0"/>
    <p:restoredTop sz="96357" autoAdjust="0"/>
  </p:normalViewPr>
  <p:slideViewPr>
    <p:cSldViewPr snapToGrid="0">
      <p:cViewPr varScale="1">
        <p:scale>
          <a:sx n="80" d="100"/>
          <a:sy n="80" d="100"/>
        </p:scale>
        <p:origin x="77" y="67"/>
      </p:cViewPr>
      <p:guideLst>
        <p:guide orient="horz" pos="2616"/>
        <p:guide pos="3864"/>
      </p:guideLst>
    </p:cSldViewPr>
  </p:slideViewPr>
  <p:notesTextViewPr>
    <p:cViewPr>
      <p:scale>
        <a:sx n="3" d="2"/>
        <a:sy n="3" d="2"/>
      </p:scale>
      <p:origin x="0" y="0"/>
    </p:cViewPr>
  </p:notesTextViewPr>
  <p:sorterViewPr>
    <p:cViewPr>
      <p:scale>
        <a:sx n="150" d="100"/>
        <a:sy n="150" d="100"/>
      </p:scale>
      <p:origin x="0" y="0"/>
    </p:cViewPr>
  </p:sorter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4/24/2023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4/24/2023</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dirty="0"/>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6E8F6-7CDE-4FA3-B1FE-3C1CD576F9B0}" type="slidenum">
              <a:rPr lang="en-US" smtClean="0"/>
              <a:t>9</a:t>
            </a:fld>
            <a:endParaRPr lang="en-US" dirty="0"/>
          </a:p>
        </p:txBody>
      </p:sp>
    </p:spTree>
    <p:extLst>
      <p:ext uri="{BB962C8B-B14F-4D97-AF65-F5344CB8AC3E}">
        <p14:creationId xmlns:p14="http://schemas.microsoft.com/office/powerpoint/2010/main" val="3524634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6E8F6-7CDE-4FA3-B1FE-3C1CD576F9B0}" type="slidenum">
              <a:rPr lang="en-US" smtClean="0"/>
              <a:t>20</a:t>
            </a:fld>
            <a:endParaRPr lang="en-US" dirty="0"/>
          </a:p>
        </p:txBody>
      </p:sp>
    </p:spTree>
    <p:extLst>
      <p:ext uri="{BB962C8B-B14F-4D97-AF65-F5344CB8AC3E}">
        <p14:creationId xmlns:p14="http://schemas.microsoft.com/office/powerpoint/2010/main" val="951871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custDataLst>
      <p:tags r:id="rId1"/>
    </p:custDataLst>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btfpLayoutConfig" hidden="1">
            <a:extLst>
              <a:ext uri="{FF2B5EF4-FFF2-40B4-BE49-F238E27FC236}">
                <a16:creationId xmlns:a16="http://schemas.microsoft.com/office/drawing/2014/main" id="{9E9BDF09-1041-4B34-B683-A44C6BEC9E5F}"/>
              </a:ext>
            </a:extLst>
          </p:cNvPr>
          <p:cNvSpPr txBox="1"/>
          <p:nvPr userDrawn="1"/>
        </p:nvSpPr>
        <p:spPr>
          <a:xfrm>
            <a:off x="12700" y="12700"/>
            <a:ext cx="8890000" cy="107722"/>
          </a:xfrm>
          <a:prstGeom prst="rect">
            <a:avLst/>
          </a:prstGeom>
          <a:noFill/>
        </p:spPr>
        <p:txBody>
          <a:bodyPr vert="horz" rtlCol="0">
            <a:spAutoFit/>
          </a:bodyPr>
          <a:lstStyle/>
          <a:p>
            <a:r>
              <a:rPr lang="en-US" sz="100" dirty="0">
                <a:solidFill>
                  <a:srgbClr val="FFFFFF">
                    <a:alpha val="0"/>
                  </a:srgbClr>
                </a:solidFill>
              </a:rPr>
              <a:t>overall_0_132384665767970852 columns_1_132384665767970852 </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custDataLst>
      <p:tags r:id="rId1"/>
    </p:custDataLst>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354624" y="1283674"/>
            <a:ext cx="5665175" cy="52943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172200" y="1283674"/>
            <a:ext cx="5703864" cy="52943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6" userDrawn="1">
          <p15:clr>
            <a:srgbClr val="CCCCCC"/>
          </p15:clr>
        </p15:guide>
        <p15:guide id="2" pos="7488" userDrawn="1">
          <p15:clr>
            <a:srgbClr val="CCCCC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Text Placeholder 2"/>
          <p:cNvSpPr>
            <a:spLocks noGrp="1"/>
          </p:cNvSpPr>
          <p:nvPr>
            <p:ph type="body" idx="1"/>
          </p:nvPr>
        </p:nvSpPr>
        <p:spPr>
          <a:xfrm>
            <a:off x="354624" y="1202787"/>
            <a:ext cx="5663651"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354624" y="2091242"/>
            <a:ext cx="5663651" cy="4474658"/>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172200" y="1202787"/>
            <a:ext cx="5703864"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172200" y="2091242"/>
            <a:ext cx="5703864" cy="4474658"/>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88">
          <p15:clr>
            <a:srgbClr val="CCCCCC"/>
          </p15:clr>
        </p15:guide>
        <p15:guide id="2" pos="6792">
          <p15:clr>
            <a:srgbClr val="CCCCC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88" userDrawn="1">
          <p15:clr>
            <a:srgbClr val="CCCCCC"/>
          </p15:clr>
        </p15:guide>
        <p15:guide id="2" pos="6792" userDrawn="1">
          <p15:clr>
            <a:srgbClr val="CCCCC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667646"/>
          </a:xfrm>
        </p:spPr>
        <p:txBody>
          <a:bodyPr anchor="b"/>
          <a:lstStyle>
            <a:lvl1pPr>
              <a:defRPr sz="3200"/>
            </a:lvl1pPr>
          </a:lstStyle>
          <a:p>
            <a:r>
              <a:rPr lang="en-US" noProof="0"/>
              <a:t>Click to edit Master title style</a:t>
            </a:r>
          </a:p>
        </p:txBody>
      </p:sp>
      <p:sp>
        <p:nvSpPr>
          <p:cNvPr id="3" name="Content Placeholder 2"/>
          <p:cNvSpPr>
            <a:spLocks noGrp="1"/>
          </p:cNvSpPr>
          <p:nvPr>
            <p:ph idx="1"/>
          </p:nvPr>
        </p:nvSpPr>
        <p:spPr>
          <a:xfrm>
            <a:off x="369277" y="915922"/>
            <a:ext cx="6257401" cy="5649977"/>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6682434" y="3686787"/>
            <a:ext cx="4155622" cy="2863479"/>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custDataLst>
      <p:tags r:id="rId1"/>
    </p:custDataLst>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88">
          <p15:clr>
            <a:srgbClr val="CCCCCC"/>
          </p15:clr>
        </p15:guide>
        <p15:guide id="2" pos="6792">
          <p15:clr>
            <a:srgbClr val="CCCCCC"/>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4624" y="9197"/>
            <a:ext cx="11521440" cy="877824"/>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354624" y="1301257"/>
            <a:ext cx="11521440" cy="5294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8" name="Straight Connector 7">
            <a:extLst>
              <a:ext uri="{FF2B5EF4-FFF2-40B4-BE49-F238E27FC236}">
                <a16:creationId xmlns:a16="http://schemas.microsoft.com/office/drawing/2014/main" id="{4C86021E-6393-4EB5-825F-0671C165E1E9}"/>
              </a:ext>
            </a:extLst>
          </p:cNvPr>
          <p:cNvCxnSpPr>
            <a:cxnSpLocks/>
          </p:cNvCxnSpPr>
          <p:nvPr userDrawn="1"/>
        </p:nvCxnSpPr>
        <p:spPr>
          <a:xfrm>
            <a:off x="0" y="887021"/>
            <a:ext cx="12192000" cy="0"/>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0"/>
    </p:custDataLst>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userDrawn="1">
          <p15:clr>
            <a:srgbClr val="F26B43"/>
          </p15:clr>
        </p15:guide>
        <p15:guide id="2" orient="horz" pos="552" userDrawn="1">
          <p15:clr>
            <a:srgbClr val="F26B43"/>
          </p15:clr>
        </p15:guide>
        <p15:guide id="3" orient="horz" pos="4152" userDrawn="1">
          <p15:clr>
            <a:srgbClr val="F26B43"/>
          </p15:clr>
        </p15:guide>
        <p15:guide id="4" pos="216" userDrawn="1">
          <p15:clr>
            <a:srgbClr val="F26B43"/>
          </p15:clr>
        </p15:guide>
        <p15:guide id="5" pos="74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save.com/saving/residential-rebates/passive-house-incentives" TargetMode="External"/><Relationship Id="rId2" Type="http://schemas.openxmlformats.org/officeDocument/2006/relationships/hyperlink" Target="https://www.masssave.com/saving/residential-rebates/all-electric-home" TargetMode="External"/><Relationship Id="rId1" Type="http://schemas.openxmlformats.org/officeDocument/2006/relationships/slideLayout" Target="../slideLayouts/slideLayout2.xml"/><Relationship Id="rId4" Type="http://schemas.openxmlformats.org/officeDocument/2006/relationships/hyperlink" Target="https://www.phius.org/phius-related-incentives-massachusetts" TargetMode="External"/></Relationships>
</file>

<file path=ppt/slides/_rels/slide1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1.jp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2.png"/><Relationship Id="rId4" Type="http://schemas.openxmlformats.org/officeDocument/2006/relationships/hyperlink" Target="https://www.masscec.com/sites/default/files/documents/Scaling%20Up%20Passive%20House%20Multifamily_The%20Massachusetts%20Story_20220824.pdf" TargetMode="External"/></Relationships>
</file>

<file path=ppt/slides/_rels/slide18.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s://zoom.us/rec/share/AJ2ldaSMGcJOn7JlXDINoLTWbjMcz5A974v7Qi63qt-l88oXKdX6y9gxXjcDYpol.BQPSy5ObBOh0rGdg" TargetMode="External"/><Relationship Id="rId4" Type="http://schemas.openxmlformats.org/officeDocument/2006/relationships/hyperlink" Target="https://www.mass.gov/doc/stretch-code-regulation-overview-presentation-nov-2-2022/downloa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btfpColumnIndicatorGroup2">
            <a:extLst>
              <a:ext uri="{FF2B5EF4-FFF2-40B4-BE49-F238E27FC236}">
                <a16:creationId xmlns:a16="http://schemas.microsoft.com/office/drawing/2014/main" id="{55AEB5F0-9CA9-4F05-86F9-41660D3854F5}"/>
              </a:ext>
            </a:extLst>
          </p:cNvPr>
          <p:cNvGrpSpPr/>
          <p:nvPr/>
        </p:nvGrpSpPr>
        <p:grpSpPr>
          <a:xfrm>
            <a:off x="0" y="6926580"/>
            <a:ext cx="12192000" cy="137160"/>
            <a:chOff x="0" y="6926580"/>
            <a:chExt cx="12192000" cy="137160"/>
          </a:xfrm>
        </p:grpSpPr>
        <p:sp>
          <p:nvSpPr>
            <p:cNvPr id="12" name="btfpColumnGapBlocker941836">
              <a:extLst>
                <a:ext uri="{FF2B5EF4-FFF2-40B4-BE49-F238E27FC236}">
                  <a16:creationId xmlns:a16="http://schemas.microsoft.com/office/drawing/2014/main" id="{8C392A86-F434-4B93-9404-255F389693C6}"/>
                </a:ext>
              </a:extLst>
            </p:cNvPr>
            <p:cNvSpPr/>
            <p:nvPr/>
          </p:nvSpPr>
          <p:spPr>
            <a:xfrm>
              <a:off x="11887200" y="6926580"/>
              <a:ext cx="3048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tfpColumnGapBlocker197527">
              <a:extLst>
                <a:ext uri="{FF2B5EF4-FFF2-40B4-BE49-F238E27FC236}">
                  <a16:creationId xmlns:a16="http://schemas.microsoft.com/office/drawing/2014/main" id="{0C60BE03-51EF-423D-9E93-035941193CC1}"/>
                </a:ext>
              </a:extLst>
            </p:cNvPr>
            <p:cNvSpPr/>
            <p:nvPr/>
          </p:nvSpPr>
          <p:spPr>
            <a:xfrm>
              <a:off x="0" y="6926580"/>
              <a:ext cx="3429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btfpColumnIndicator896155">
              <a:extLst>
                <a:ext uri="{FF2B5EF4-FFF2-40B4-BE49-F238E27FC236}">
                  <a16:creationId xmlns:a16="http://schemas.microsoft.com/office/drawing/2014/main" id="{C4FB75B2-DBA9-42AC-8725-7EC41666A1DE}"/>
                </a:ext>
              </a:extLst>
            </p:cNvPr>
            <p:cNvCxnSpPr/>
            <p:nvPr/>
          </p:nvCxnSpPr>
          <p:spPr>
            <a:xfrm flipV="1">
              <a:off x="11887200"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btfpColumnIndicator798605">
              <a:extLst>
                <a:ext uri="{FF2B5EF4-FFF2-40B4-BE49-F238E27FC236}">
                  <a16:creationId xmlns:a16="http://schemas.microsoft.com/office/drawing/2014/main" id="{ABB23C9C-1D67-4B3D-8D69-314F53CEB04F}"/>
                </a:ext>
              </a:extLst>
            </p:cNvPr>
            <p:cNvCxnSpPr/>
            <p:nvPr/>
          </p:nvCxnSpPr>
          <p:spPr>
            <a:xfrm flipV="1">
              <a:off x="342900"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 name="btfpColumnIndicatorGroup1">
            <a:extLst>
              <a:ext uri="{FF2B5EF4-FFF2-40B4-BE49-F238E27FC236}">
                <a16:creationId xmlns:a16="http://schemas.microsoft.com/office/drawing/2014/main" id="{A84610D0-293C-4AAF-993F-53AB41696D0C}"/>
              </a:ext>
            </a:extLst>
          </p:cNvPr>
          <p:cNvGrpSpPr/>
          <p:nvPr/>
        </p:nvGrpSpPr>
        <p:grpSpPr>
          <a:xfrm>
            <a:off x="0" y="-205740"/>
            <a:ext cx="12192000" cy="137160"/>
            <a:chOff x="0" y="-205740"/>
            <a:chExt cx="12192000" cy="137160"/>
          </a:xfrm>
        </p:grpSpPr>
        <p:sp>
          <p:nvSpPr>
            <p:cNvPr id="11" name="btfpColumnGapBlocker323781">
              <a:extLst>
                <a:ext uri="{FF2B5EF4-FFF2-40B4-BE49-F238E27FC236}">
                  <a16:creationId xmlns:a16="http://schemas.microsoft.com/office/drawing/2014/main" id="{68494D8D-8A59-48D1-8A6A-DB486C5D39AF}"/>
                </a:ext>
              </a:extLst>
            </p:cNvPr>
            <p:cNvSpPr/>
            <p:nvPr/>
          </p:nvSpPr>
          <p:spPr>
            <a:xfrm>
              <a:off x="11887200" y="-205740"/>
              <a:ext cx="3048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tfpColumnGapBlocker708315">
              <a:extLst>
                <a:ext uri="{FF2B5EF4-FFF2-40B4-BE49-F238E27FC236}">
                  <a16:creationId xmlns:a16="http://schemas.microsoft.com/office/drawing/2014/main" id="{9FA96AA0-A0B2-45A9-B92F-52967952FF21}"/>
                </a:ext>
              </a:extLst>
            </p:cNvPr>
            <p:cNvSpPr/>
            <p:nvPr/>
          </p:nvSpPr>
          <p:spPr>
            <a:xfrm>
              <a:off x="0" y="-205740"/>
              <a:ext cx="3429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btfpColumnIndicator188182">
              <a:extLst>
                <a:ext uri="{FF2B5EF4-FFF2-40B4-BE49-F238E27FC236}">
                  <a16:creationId xmlns:a16="http://schemas.microsoft.com/office/drawing/2014/main" id="{30961782-AD0B-4E7E-AC04-6F61A86767A0}"/>
                </a:ext>
              </a:extLst>
            </p:cNvPr>
            <p:cNvCxnSpPr/>
            <p:nvPr/>
          </p:nvCxnSpPr>
          <p:spPr>
            <a:xfrm flipV="1">
              <a:off x="11887200"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btfpColumnIndicator271296">
              <a:extLst>
                <a:ext uri="{FF2B5EF4-FFF2-40B4-BE49-F238E27FC236}">
                  <a16:creationId xmlns:a16="http://schemas.microsoft.com/office/drawing/2014/main" id="{ED4CFCC5-C5DD-4575-9E83-FA9760CCAE01}"/>
                </a:ext>
              </a:extLst>
            </p:cNvPr>
            <p:cNvCxnSpPr/>
            <p:nvPr/>
          </p:nvCxnSpPr>
          <p:spPr>
            <a:xfrm flipV="1">
              <a:off x="342900"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p:txBody>
          <a:bodyPr/>
          <a:lstStyle/>
          <a:p>
            <a:r>
              <a:rPr lang="en-US" dirty="0"/>
              <a:t>Proposed articles for May 2023 Town Meeting</a:t>
            </a:r>
          </a:p>
        </p:txBody>
      </p:sp>
      <p:sp>
        <p:nvSpPr>
          <p:cNvPr id="3" name="Subtitle 2"/>
          <p:cNvSpPr>
            <a:spLocks noGrp="1"/>
          </p:cNvSpPr>
          <p:nvPr>
            <p:ph type="subTitle" idx="1"/>
          </p:nvPr>
        </p:nvSpPr>
        <p:spPr/>
        <p:txBody>
          <a:bodyPr/>
          <a:lstStyle/>
          <a:p>
            <a:r>
              <a:rPr lang="en-US" dirty="0"/>
              <a:t>Ashland Sustainability – April 18 2023</a:t>
            </a:r>
          </a:p>
        </p:txBody>
      </p:sp>
      <p:sp>
        <p:nvSpPr>
          <p:cNvPr id="4" name="btfpLayoutConfig" hidden="1">
            <a:extLst>
              <a:ext uri="{FF2B5EF4-FFF2-40B4-BE49-F238E27FC236}">
                <a16:creationId xmlns:a16="http://schemas.microsoft.com/office/drawing/2014/main" id="{6F7ECF82-B62C-4D54-9338-06106E978EE5}"/>
              </a:ext>
            </a:extLst>
          </p:cNvPr>
          <p:cNvSpPr txBox="1"/>
          <p:nvPr/>
        </p:nvSpPr>
        <p:spPr>
          <a:xfrm>
            <a:off x="12700" y="12700"/>
            <a:ext cx="8890000" cy="107722"/>
          </a:xfrm>
          <a:prstGeom prst="rect">
            <a:avLst/>
          </a:prstGeom>
          <a:noFill/>
        </p:spPr>
        <p:txBody>
          <a:bodyPr vert="horz" rtlCol="0">
            <a:spAutoFit/>
          </a:bodyPr>
          <a:lstStyle/>
          <a:p>
            <a:r>
              <a:rPr lang="en-US" sz="100" dirty="0">
                <a:solidFill>
                  <a:srgbClr val="FFFFFF">
                    <a:alpha val="0"/>
                  </a:srgbClr>
                </a:solidFill>
              </a:rPr>
              <a:t>overall_0_132384652576050308 columns_1_132384652576050308 </a:t>
            </a:r>
          </a:p>
        </p:txBody>
      </p:sp>
    </p:spTree>
    <p:custDataLst>
      <p:tags r:id="rId1"/>
    </p:custDataLst>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btfpColumnIndicatorGroup2">
            <a:extLst>
              <a:ext uri="{FF2B5EF4-FFF2-40B4-BE49-F238E27FC236}">
                <a16:creationId xmlns:a16="http://schemas.microsoft.com/office/drawing/2014/main" id="{67C5489D-14A0-4830-B81E-0A23082A256E}"/>
              </a:ext>
            </a:extLst>
          </p:cNvPr>
          <p:cNvGrpSpPr/>
          <p:nvPr/>
        </p:nvGrpSpPr>
        <p:grpSpPr>
          <a:xfrm>
            <a:off x="0" y="6926580"/>
            <a:ext cx="12192000" cy="137160"/>
            <a:chOff x="0" y="6926580"/>
            <a:chExt cx="12192000" cy="137160"/>
          </a:xfrm>
        </p:grpSpPr>
        <p:sp>
          <p:nvSpPr>
            <p:cNvPr id="13" name="btfpColumnGapBlocker921177">
              <a:extLst>
                <a:ext uri="{FF2B5EF4-FFF2-40B4-BE49-F238E27FC236}">
                  <a16:creationId xmlns:a16="http://schemas.microsoft.com/office/drawing/2014/main" id="{7F26A04E-15B3-4606-9E0C-E1A1F28C1337}"/>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tfpColumnGapBlocker211124">
              <a:extLst>
                <a:ext uri="{FF2B5EF4-FFF2-40B4-BE49-F238E27FC236}">
                  <a16:creationId xmlns:a16="http://schemas.microsoft.com/office/drawing/2014/main" id="{DBD604C1-E2DC-4CF8-BC8A-4A9A5A7A0F59}"/>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btfpColumnIndicator443058">
              <a:extLst>
                <a:ext uri="{FF2B5EF4-FFF2-40B4-BE49-F238E27FC236}">
                  <a16:creationId xmlns:a16="http://schemas.microsoft.com/office/drawing/2014/main" id="{5B2721EE-773F-47C8-910E-C9E3A0096B61}"/>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btfpColumnIndicator308636">
              <a:extLst>
                <a:ext uri="{FF2B5EF4-FFF2-40B4-BE49-F238E27FC236}">
                  <a16:creationId xmlns:a16="http://schemas.microsoft.com/office/drawing/2014/main" id="{D1B292A4-8EAE-4DD1-80AC-F9506DDA4BEB}"/>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7" name="btfpColumnIndicatorGroup1">
            <a:extLst>
              <a:ext uri="{FF2B5EF4-FFF2-40B4-BE49-F238E27FC236}">
                <a16:creationId xmlns:a16="http://schemas.microsoft.com/office/drawing/2014/main" id="{006663D5-F40F-46A4-AF09-9DB5E0F0C6E6}"/>
              </a:ext>
            </a:extLst>
          </p:cNvPr>
          <p:cNvGrpSpPr/>
          <p:nvPr/>
        </p:nvGrpSpPr>
        <p:grpSpPr>
          <a:xfrm>
            <a:off x="0" y="-205740"/>
            <a:ext cx="12192000" cy="137160"/>
            <a:chOff x="0" y="-205740"/>
            <a:chExt cx="12192000" cy="137160"/>
          </a:xfrm>
        </p:grpSpPr>
        <p:sp>
          <p:nvSpPr>
            <p:cNvPr id="12" name="btfpColumnGapBlocker223000">
              <a:extLst>
                <a:ext uri="{FF2B5EF4-FFF2-40B4-BE49-F238E27FC236}">
                  <a16:creationId xmlns:a16="http://schemas.microsoft.com/office/drawing/2014/main" id="{E706FCC9-86E4-4339-B0C1-594CA4D502C4}"/>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tfpColumnGapBlocker472595">
              <a:extLst>
                <a:ext uri="{FF2B5EF4-FFF2-40B4-BE49-F238E27FC236}">
                  <a16:creationId xmlns:a16="http://schemas.microsoft.com/office/drawing/2014/main" id="{9079C2E9-ED49-4C5D-962F-A94D59E3EE9D}"/>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btfpColumnIndicator644560">
              <a:extLst>
                <a:ext uri="{FF2B5EF4-FFF2-40B4-BE49-F238E27FC236}">
                  <a16:creationId xmlns:a16="http://schemas.microsoft.com/office/drawing/2014/main" id="{7ECFDA5A-1BD0-42E8-9F10-C8C0123CDC2D}"/>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btfpColumnIndicator850397">
              <a:extLst>
                <a:ext uri="{FF2B5EF4-FFF2-40B4-BE49-F238E27FC236}">
                  <a16:creationId xmlns:a16="http://schemas.microsoft.com/office/drawing/2014/main" id="{5D399891-2D09-45A8-BBF1-EBC47F3507E4}"/>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5E8C2F2-F1B9-4366-84EF-F5EABFFEB95C}"/>
              </a:ext>
            </a:extLst>
          </p:cNvPr>
          <p:cNvSpPr>
            <a:spLocks noGrp="1"/>
          </p:cNvSpPr>
          <p:nvPr>
            <p:ph type="title"/>
          </p:nvPr>
        </p:nvSpPr>
        <p:spPr/>
        <p:txBody>
          <a:bodyPr/>
          <a:lstStyle/>
          <a:p>
            <a:r>
              <a:rPr lang="en-US" dirty="0"/>
              <a:t>Specialized energy code requirements for commercial buildings</a:t>
            </a:r>
          </a:p>
        </p:txBody>
      </p:sp>
      <p:sp>
        <p:nvSpPr>
          <p:cNvPr id="5" name="Content Placeholder 4">
            <a:extLst>
              <a:ext uri="{FF2B5EF4-FFF2-40B4-BE49-F238E27FC236}">
                <a16:creationId xmlns:a16="http://schemas.microsoft.com/office/drawing/2014/main" id="{58C0AB5E-A5C8-4C62-8055-77EFE4F9F0B7}"/>
              </a:ext>
            </a:extLst>
          </p:cNvPr>
          <p:cNvSpPr>
            <a:spLocks noGrp="1"/>
          </p:cNvSpPr>
          <p:nvPr>
            <p:ph idx="1"/>
          </p:nvPr>
        </p:nvSpPr>
        <p:spPr/>
        <p:txBody>
          <a:bodyPr/>
          <a:lstStyle/>
          <a:p>
            <a:pPr algn="l">
              <a:lnSpc>
                <a:spcPct val="100000"/>
              </a:lnSpc>
              <a:spcBef>
                <a:spcPts val="1800"/>
              </a:spcBef>
              <a:buFont typeface="Arial" panose="020B0604020202020204" pitchFamily="34" charset="0"/>
              <a:buChar char="•"/>
            </a:pPr>
            <a:r>
              <a:rPr lang="en-US" b="0" i="0" dirty="0">
                <a:solidFill>
                  <a:srgbClr val="000000"/>
                </a:solidFill>
                <a:effectLst/>
              </a:rPr>
              <a:t>Both the Specialized and updated Stretch Codes use a new metric (HERS) regulating the amount of heating and cooling energy required. </a:t>
            </a:r>
          </a:p>
          <a:p>
            <a:pPr algn="l">
              <a:lnSpc>
                <a:spcPct val="100000"/>
              </a:lnSpc>
              <a:spcBef>
                <a:spcPts val="1800"/>
              </a:spcBef>
              <a:buFont typeface="Arial" panose="020B0604020202020204" pitchFamily="34" charset="0"/>
              <a:buChar char="•"/>
            </a:pPr>
            <a:r>
              <a:rPr lang="en-US" b="0" i="0" dirty="0">
                <a:solidFill>
                  <a:srgbClr val="000000"/>
                </a:solidFill>
                <a:effectLst/>
              </a:rPr>
              <a:t>Builders can use this metric or Passive House standards to comply. There are alternative standards for small commercial buildings (under 20,000 sq. ft.).</a:t>
            </a:r>
          </a:p>
          <a:p>
            <a:pPr algn="l">
              <a:lnSpc>
                <a:spcPct val="100000"/>
              </a:lnSpc>
              <a:spcBef>
                <a:spcPts val="1800"/>
              </a:spcBef>
              <a:buFont typeface="Arial" panose="020B0604020202020204" pitchFamily="34" charset="0"/>
              <a:buChar char="•"/>
            </a:pPr>
            <a:r>
              <a:rPr lang="en-US" b="0" i="0" dirty="0">
                <a:solidFill>
                  <a:srgbClr val="000000"/>
                </a:solidFill>
                <a:effectLst/>
              </a:rPr>
              <a:t>The Specialized Code encourages the use of all-electric heating, cooling, and hot water. </a:t>
            </a:r>
          </a:p>
          <a:p>
            <a:pPr algn="l">
              <a:lnSpc>
                <a:spcPct val="100000"/>
              </a:lnSpc>
              <a:spcBef>
                <a:spcPts val="1800"/>
              </a:spcBef>
              <a:buFont typeface="Arial" panose="020B0604020202020204" pitchFamily="34" charset="0"/>
              <a:buChar char="•"/>
            </a:pPr>
            <a:r>
              <a:rPr lang="en-US" b="0" i="0" dirty="0">
                <a:solidFill>
                  <a:srgbClr val="000000"/>
                </a:solidFill>
                <a:effectLst/>
              </a:rPr>
              <a:t>Buildings can use fossil fuel systems but must meet higher efficiency standards, be pre-wired for future electric systems, and have solar.</a:t>
            </a:r>
          </a:p>
          <a:p>
            <a:pPr algn="l">
              <a:lnSpc>
                <a:spcPct val="100000"/>
              </a:lnSpc>
              <a:spcBef>
                <a:spcPts val="1800"/>
              </a:spcBef>
              <a:buFont typeface="Arial" panose="020B0604020202020204" pitchFamily="34" charset="0"/>
              <a:buChar char="•"/>
            </a:pPr>
            <a:r>
              <a:rPr lang="en-US" b="0" i="0" dirty="0">
                <a:solidFill>
                  <a:srgbClr val="000000"/>
                </a:solidFill>
                <a:effectLst/>
              </a:rPr>
              <a:t>Both codes require 20% of parking spaces to be wired for electric vehicle charging</a:t>
            </a:r>
          </a:p>
          <a:p>
            <a:pPr>
              <a:lnSpc>
                <a:spcPct val="100000"/>
              </a:lnSpc>
            </a:pPr>
            <a:endParaRPr lang="en-US" dirty="0"/>
          </a:p>
        </p:txBody>
      </p:sp>
    </p:spTree>
    <p:custDataLst>
      <p:tags r:id="rId1"/>
    </p:custDataLst>
    <p:extLst>
      <p:ext uri="{BB962C8B-B14F-4D97-AF65-F5344CB8AC3E}">
        <p14:creationId xmlns:p14="http://schemas.microsoft.com/office/powerpoint/2010/main" val="130745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btfpColumnIndicatorGroup2">
            <a:extLst>
              <a:ext uri="{FF2B5EF4-FFF2-40B4-BE49-F238E27FC236}">
                <a16:creationId xmlns:a16="http://schemas.microsoft.com/office/drawing/2014/main" id="{275A63F5-E864-45F2-911E-0BFC17CEE0EF}"/>
              </a:ext>
            </a:extLst>
          </p:cNvPr>
          <p:cNvGrpSpPr/>
          <p:nvPr/>
        </p:nvGrpSpPr>
        <p:grpSpPr>
          <a:xfrm>
            <a:off x="0" y="6926580"/>
            <a:ext cx="12192000" cy="137160"/>
            <a:chOff x="0" y="6926580"/>
            <a:chExt cx="12192000" cy="137160"/>
          </a:xfrm>
        </p:grpSpPr>
        <p:sp>
          <p:nvSpPr>
            <p:cNvPr id="49" name="btfpColumnGapBlocker623220">
              <a:extLst>
                <a:ext uri="{FF2B5EF4-FFF2-40B4-BE49-F238E27FC236}">
                  <a16:creationId xmlns:a16="http://schemas.microsoft.com/office/drawing/2014/main" id="{65084141-9F7F-4791-836A-4EE29B5A7B0D}"/>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btfpColumnGapBlocker355387">
              <a:extLst>
                <a:ext uri="{FF2B5EF4-FFF2-40B4-BE49-F238E27FC236}">
                  <a16:creationId xmlns:a16="http://schemas.microsoft.com/office/drawing/2014/main" id="{E2D33C06-C95B-463E-81CB-51FDF7585841}"/>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btfpColumnIndicator526436">
              <a:extLst>
                <a:ext uri="{FF2B5EF4-FFF2-40B4-BE49-F238E27FC236}">
                  <a16:creationId xmlns:a16="http://schemas.microsoft.com/office/drawing/2014/main" id="{9D591D19-9411-4FB7-ACBD-59A6460349A8}"/>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btfpColumnIndicator300967">
              <a:extLst>
                <a:ext uri="{FF2B5EF4-FFF2-40B4-BE49-F238E27FC236}">
                  <a16:creationId xmlns:a16="http://schemas.microsoft.com/office/drawing/2014/main" id="{8AB3FAA3-38B4-4E40-9537-139B020714C5}"/>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0" name="btfpColumnIndicatorGroup1">
            <a:extLst>
              <a:ext uri="{FF2B5EF4-FFF2-40B4-BE49-F238E27FC236}">
                <a16:creationId xmlns:a16="http://schemas.microsoft.com/office/drawing/2014/main" id="{D838F63A-DE58-4AD8-BAF1-B803315F5B7A}"/>
              </a:ext>
            </a:extLst>
          </p:cNvPr>
          <p:cNvGrpSpPr/>
          <p:nvPr/>
        </p:nvGrpSpPr>
        <p:grpSpPr>
          <a:xfrm>
            <a:off x="0" y="-205740"/>
            <a:ext cx="12192000" cy="137160"/>
            <a:chOff x="0" y="-205740"/>
            <a:chExt cx="12192000" cy="137160"/>
          </a:xfrm>
        </p:grpSpPr>
        <p:sp>
          <p:nvSpPr>
            <p:cNvPr id="48" name="btfpColumnGapBlocker486356">
              <a:extLst>
                <a:ext uri="{FF2B5EF4-FFF2-40B4-BE49-F238E27FC236}">
                  <a16:creationId xmlns:a16="http://schemas.microsoft.com/office/drawing/2014/main" id="{655774FD-07AC-4276-8323-7D53DAF27EB8}"/>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btfpColumnGapBlocker624102">
              <a:extLst>
                <a:ext uri="{FF2B5EF4-FFF2-40B4-BE49-F238E27FC236}">
                  <a16:creationId xmlns:a16="http://schemas.microsoft.com/office/drawing/2014/main" id="{DB558300-5115-4F48-AD4E-92953387F405}"/>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btfpColumnIndicator422405">
              <a:extLst>
                <a:ext uri="{FF2B5EF4-FFF2-40B4-BE49-F238E27FC236}">
                  <a16:creationId xmlns:a16="http://schemas.microsoft.com/office/drawing/2014/main" id="{AAC9B944-D4BA-4AC7-B859-3587B8C6A69F}"/>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btfpColumnIndicator930840">
              <a:extLst>
                <a:ext uri="{FF2B5EF4-FFF2-40B4-BE49-F238E27FC236}">
                  <a16:creationId xmlns:a16="http://schemas.microsoft.com/office/drawing/2014/main" id="{F20C7D76-E664-4D4C-B67E-1D4DF1AB504F}"/>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5E8C2F2-F1B9-4366-84EF-F5EABFFEB95C}"/>
              </a:ext>
            </a:extLst>
          </p:cNvPr>
          <p:cNvSpPr>
            <a:spLocks noGrp="1"/>
          </p:cNvSpPr>
          <p:nvPr>
            <p:ph type="title"/>
          </p:nvPr>
        </p:nvSpPr>
        <p:spPr/>
        <p:txBody>
          <a:bodyPr/>
          <a:lstStyle/>
          <a:p>
            <a:r>
              <a:rPr lang="en-US" dirty="0"/>
              <a:t>Specialized energy code requirements for residential buildings</a:t>
            </a:r>
          </a:p>
        </p:txBody>
      </p:sp>
      <p:sp>
        <p:nvSpPr>
          <p:cNvPr id="41" name="Content Placeholder 40">
            <a:extLst>
              <a:ext uri="{FF2B5EF4-FFF2-40B4-BE49-F238E27FC236}">
                <a16:creationId xmlns:a16="http://schemas.microsoft.com/office/drawing/2014/main" id="{6C41C5B2-94DC-4DC7-909D-D7330C9BF793}"/>
              </a:ext>
            </a:extLst>
          </p:cNvPr>
          <p:cNvSpPr>
            <a:spLocks noGrp="1"/>
          </p:cNvSpPr>
          <p:nvPr>
            <p:ph idx="1"/>
          </p:nvPr>
        </p:nvSpPr>
        <p:spPr>
          <a:xfrm>
            <a:off x="354624" y="1301257"/>
            <a:ext cx="11521440" cy="5294376"/>
          </a:xfrm>
        </p:spPr>
        <p:txBody>
          <a:bodyPr/>
          <a:lstStyle/>
          <a:p>
            <a:pPr algn="l">
              <a:lnSpc>
                <a:spcPct val="100000"/>
              </a:lnSpc>
              <a:spcBef>
                <a:spcPts val="1800"/>
              </a:spcBef>
              <a:buFont typeface="Arial" panose="020B0604020202020204" pitchFamily="34" charset="0"/>
              <a:buChar char="•"/>
            </a:pPr>
            <a:r>
              <a:rPr lang="en-US" b="0" i="0" dirty="0">
                <a:solidFill>
                  <a:srgbClr val="000000"/>
                </a:solidFill>
                <a:effectLst/>
                <a:latin typeface="myriad-pro"/>
              </a:rPr>
              <a:t>The specialized code applies to all </a:t>
            </a:r>
            <a:r>
              <a:rPr lang="en-US" b="1" i="0" dirty="0">
                <a:solidFill>
                  <a:srgbClr val="000000"/>
                </a:solidFill>
                <a:effectLst/>
                <a:latin typeface="myriad-pro"/>
              </a:rPr>
              <a:t>new</a:t>
            </a:r>
            <a:r>
              <a:rPr lang="en-US" b="0" i="0" dirty="0">
                <a:solidFill>
                  <a:srgbClr val="000000"/>
                </a:solidFill>
                <a:effectLst/>
                <a:latin typeface="myriad-pro"/>
              </a:rPr>
              <a:t> construction or renovations &gt; 1000 sq ft</a:t>
            </a:r>
          </a:p>
          <a:p>
            <a:pPr algn="l">
              <a:lnSpc>
                <a:spcPct val="100000"/>
              </a:lnSpc>
              <a:spcBef>
                <a:spcPts val="1800"/>
              </a:spcBef>
              <a:buFont typeface="Arial" panose="020B0604020202020204" pitchFamily="34" charset="0"/>
              <a:buChar char="•"/>
            </a:pPr>
            <a:r>
              <a:rPr lang="en-US" b="0" i="0" dirty="0">
                <a:solidFill>
                  <a:srgbClr val="000000"/>
                </a:solidFill>
                <a:effectLst/>
                <a:latin typeface="myriad-pro"/>
              </a:rPr>
              <a:t>The </a:t>
            </a:r>
            <a:r>
              <a:rPr lang="en-US" dirty="0">
                <a:solidFill>
                  <a:srgbClr val="000000"/>
                </a:solidFill>
                <a:latin typeface="myriad-pro"/>
              </a:rPr>
              <a:t>preference is to support the transition to Electric as the energy source</a:t>
            </a:r>
          </a:p>
          <a:p>
            <a:pPr algn="l">
              <a:lnSpc>
                <a:spcPct val="100000"/>
              </a:lnSpc>
              <a:spcBef>
                <a:spcPts val="1800"/>
              </a:spcBef>
              <a:buFont typeface="Arial" panose="020B0604020202020204" pitchFamily="34" charset="0"/>
              <a:buChar char="•"/>
            </a:pPr>
            <a:r>
              <a:rPr lang="en-US" b="0" i="0" dirty="0">
                <a:solidFill>
                  <a:srgbClr val="000000"/>
                </a:solidFill>
                <a:effectLst/>
                <a:latin typeface="myriad-pro"/>
              </a:rPr>
              <a:t>Buildings can still use fossil fuels, but will need to meet </a:t>
            </a:r>
            <a:r>
              <a:rPr lang="en-US" b="1" i="0" dirty="0">
                <a:solidFill>
                  <a:srgbClr val="000000"/>
                </a:solidFill>
                <a:effectLst/>
                <a:latin typeface="myriad-pro"/>
              </a:rPr>
              <a:t>a higher efficiency standard</a:t>
            </a:r>
          </a:p>
          <a:p>
            <a:pPr lvl="1">
              <a:lnSpc>
                <a:spcPct val="100000"/>
              </a:lnSpc>
              <a:spcBef>
                <a:spcPts val="1800"/>
              </a:spcBef>
            </a:pPr>
            <a:r>
              <a:rPr lang="en-US" b="0" i="0" dirty="0">
                <a:solidFill>
                  <a:srgbClr val="000000"/>
                </a:solidFill>
                <a:effectLst/>
                <a:latin typeface="myriad-pro"/>
              </a:rPr>
              <a:t>The Specialized Code requires that buildings with fossil fuel systems must be pre-wired for future electric systems, and, for smaller buildings, must have solar.</a:t>
            </a:r>
          </a:p>
          <a:p>
            <a:pPr algn="l">
              <a:lnSpc>
                <a:spcPct val="100000"/>
              </a:lnSpc>
              <a:spcBef>
                <a:spcPts val="1800"/>
              </a:spcBef>
              <a:buFont typeface="Arial" panose="020B0604020202020204" pitchFamily="34" charset="0"/>
              <a:buChar char="•"/>
            </a:pPr>
            <a:r>
              <a:rPr lang="en-US" b="0" i="0" dirty="0">
                <a:solidFill>
                  <a:srgbClr val="000000"/>
                </a:solidFill>
                <a:effectLst/>
                <a:latin typeface="myriad-pro"/>
              </a:rPr>
              <a:t>The Specialized Code requires that </a:t>
            </a:r>
            <a:r>
              <a:rPr lang="en-US" b="1" i="0" dirty="0">
                <a:solidFill>
                  <a:srgbClr val="000000"/>
                </a:solidFill>
                <a:effectLst/>
                <a:latin typeface="myriad-pro"/>
              </a:rPr>
              <a:t>new </a:t>
            </a:r>
            <a:r>
              <a:rPr lang="en-US" b="0" i="0" dirty="0">
                <a:solidFill>
                  <a:srgbClr val="000000"/>
                </a:solidFill>
                <a:effectLst/>
                <a:latin typeface="myriad-pro"/>
              </a:rPr>
              <a:t>multifamily buildings over 12,000 sq. ft. meet Passive House standards or net-zero home performance scores.</a:t>
            </a:r>
          </a:p>
          <a:p>
            <a:pPr algn="l">
              <a:lnSpc>
                <a:spcPct val="100000"/>
              </a:lnSpc>
              <a:spcBef>
                <a:spcPts val="1800"/>
              </a:spcBef>
              <a:buFont typeface="Arial" panose="020B0604020202020204" pitchFamily="34" charset="0"/>
              <a:buChar char="•"/>
            </a:pPr>
            <a:r>
              <a:rPr lang="en-US" b="0" i="0" dirty="0">
                <a:solidFill>
                  <a:srgbClr val="000000"/>
                </a:solidFill>
                <a:effectLst/>
                <a:latin typeface="myriad-pro"/>
              </a:rPr>
              <a:t>Both levels of code require that any parking must be wired for at least one EV charger in small buildings, or 20% of spaces in multifamily buildings.</a:t>
            </a:r>
          </a:p>
          <a:p>
            <a:pPr>
              <a:lnSpc>
                <a:spcPct val="100000"/>
              </a:lnSpc>
            </a:pPr>
            <a:endParaRPr lang="en-US" dirty="0"/>
          </a:p>
        </p:txBody>
      </p:sp>
    </p:spTree>
    <p:custDataLst>
      <p:tags r:id="rId1"/>
    </p:custDataLst>
    <p:extLst>
      <p:ext uri="{BB962C8B-B14F-4D97-AF65-F5344CB8AC3E}">
        <p14:creationId xmlns:p14="http://schemas.microsoft.com/office/powerpoint/2010/main" val="84188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btfpColumnIndicatorGroup2">
            <a:extLst>
              <a:ext uri="{FF2B5EF4-FFF2-40B4-BE49-F238E27FC236}">
                <a16:creationId xmlns:a16="http://schemas.microsoft.com/office/drawing/2014/main" id="{8774DB83-6004-468B-BE84-B8655A440214}"/>
              </a:ext>
            </a:extLst>
          </p:cNvPr>
          <p:cNvGrpSpPr/>
          <p:nvPr/>
        </p:nvGrpSpPr>
        <p:grpSpPr>
          <a:xfrm>
            <a:off x="0" y="6926580"/>
            <a:ext cx="12192000" cy="137160"/>
            <a:chOff x="0" y="6926580"/>
            <a:chExt cx="12192000" cy="137160"/>
          </a:xfrm>
        </p:grpSpPr>
        <p:sp>
          <p:nvSpPr>
            <p:cNvPr id="33" name="btfpColumnGapBlocker906639">
              <a:extLst>
                <a:ext uri="{FF2B5EF4-FFF2-40B4-BE49-F238E27FC236}">
                  <a16:creationId xmlns:a16="http://schemas.microsoft.com/office/drawing/2014/main" id="{E42A084A-51C2-4C04-B216-04396656E37D}"/>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tfpColumnGapBlocker225062">
              <a:extLst>
                <a:ext uri="{FF2B5EF4-FFF2-40B4-BE49-F238E27FC236}">
                  <a16:creationId xmlns:a16="http://schemas.microsoft.com/office/drawing/2014/main" id="{5DD6E4E0-67E1-431D-B04A-840CBEA50EAE}"/>
                </a:ext>
              </a:extLst>
            </p:cNvPr>
            <p:cNvSpPr/>
            <p:nvPr/>
          </p:nvSpPr>
          <p:spPr>
            <a:xfrm>
              <a:off x="7858919" y="6926580"/>
              <a:ext cx="540544"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btfpColumnIndicator621964">
              <a:extLst>
                <a:ext uri="{FF2B5EF4-FFF2-40B4-BE49-F238E27FC236}">
                  <a16:creationId xmlns:a16="http://schemas.microsoft.com/office/drawing/2014/main" id="{65A3AD7E-8178-4733-AE43-0F455611B839}"/>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btfpColumnIndicator234081">
              <a:extLst>
                <a:ext uri="{FF2B5EF4-FFF2-40B4-BE49-F238E27FC236}">
                  <a16:creationId xmlns:a16="http://schemas.microsoft.com/office/drawing/2014/main" id="{53469C16-4D86-418E-BB50-EE82C3ACCF45}"/>
                </a:ext>
              </a:extLst>
            </p:cNvPr>
            <p:cNvCxnSpPr/>
            <p:nvPr/>
          </p:nvCxnSpPr>
          <p:spPr>
            <a:xfrm flipV="1">
              <a:off x="8399463"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btfpColumnGapBlocker500328">
              <a:extLst>
                <a:ext uri="{FF2B5EF4-FFF2-40B4-BE49-F238E27FC236}">
                  <a16:creationId xmlns:a16="http://schemas.microsoft.com/office/drawing/2014/main" id="{28DD2A60-4933-437C-970B-FEFAF2D5CC9D}"/>
                </a:ext>
              </a:extLst>
            </p:cNvPr>
            <p:cNvSpPr/>
            <p:nvPr/>
          </p:nvSpPr>
          <p:spPr>
            <a:xfrm>
              <a:off x="3830638" y="6926580"/>
              <a:ext cx="540543"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btfpColumnIndicator692485">
              <a:extLst>
                <a:ext uri="{FF2B5EF4-FFF2-40B4-BE49-F238E27FC236}">
                  <a16:creationId xmlns:a16="http://schemas.microsoft.com/office/drawing/2014/main" id="{2D79C598-DE91-4570-83A4-972C191FDEB8}"/>
                </a:ext>
              </a:extLst>
            </p:cNvPr>
            <p:cNvCxnSpPr/>
            <p:nvPr/>
          </p:nvCxnSpPr>
          <p:spPr>
            <a:xfrm flipV="1">
              <a:off x="7858919"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btfpColumnIndicator841121">
              <a:extLst>
                <a:ext uri="{FF2B5EF4-FFF2-40B4-BE49-F238E27FC236}">
                  <a16:creationId xmlns:a16="http://schemas.microsoft.com/office/drawing/2014/main" id="{E1BB2486-E467-488D-96A6-4B15A8AF74A1}"/>
                </a:ext>
              </a:extLst>
            </p:cNvPr>
            <p:cNvCxnSpPr/>
            <p:nvPr/>
          </p:nvCxnSpPr>
          <p:spPr>
            <a:xfrm flipV="1">
              <a:off x="4371181"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btfpColumnGapBlocker369499">
              <a:extLst>
                <a:ext uri="{FF2B5EF4-FFF2-40B4-BE49-F238E27FC236}">
                  <a16:creationId xmlns:a16="http://schemas.microsoft.com/office/drawing/2014/main" id="{5697914B-893C-4120-BCE8-694779985394}"/>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btfpColumnIndicator426748">
              <a:extLst>
                <a:ext uri="{FF2B5EF4-FFF2-40B4-BE49-F238E27FC236}">
                  <a16:creationId xmlns:a16="http://schemas.microsoft.com/office/drawing/2014/main" id="{7A830AB3-E1F0-41EF-9339-82217940C8FD}"/>
                </a:ext>
              </a:extLst>
            </p:cNvPr>
            <p:cNvCxnSpPr/>
            <p:nvPr/>
          </p:nvCxnSpPr>
          <p:spPr>
            <a:xfrm flipV="1">
              <a:off x="3830638"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btfpColumnIndicator130652">
              <a:extLst>
                <a:ext uri="{FF2B5EF4-FFF2-40B4-BE49-F238E27FC236}">
                  <a16:creationId xmlns:a16="http://schemas.microsoft.com/office/drawing/2014/main" id="{3BE2DFC2-59E4-45EF-ADC7-A6F272E8ECFE}"/>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4" name="btfpColumnIndicatorGroup1">
            <a:extLst>
              <a:ext uri="{FF2B5EF4-FFF2-40B4-BE49-F238E27FC236}">
                <a16:creationId xmlns:a16="http://schemas.microsoft.com/office/drawing/2014/main" id="{DB04823E-065F-4D2C-8BBF-50E04A9271DC}"/>
              </a:ext>
            </a:extLst>
          </p:cNvPr>
          <p:cNvGrpSpPr/>
          <p:nvPr/>
        </p:nvGrpSpPr>
        <p:grpSpPr>
          <a:xfrm>
            <a:off x="0" y="-205740"/>
            <a:ext cx="12192000" cy="137160"/>
            <a:chOff x="0" y="-205740"/>
            <a:chExt cx="12192000" cy="137160"/>
          </a:xfrm>
        </p:grpSpPr>
        <p:sp>
          <p:nvSpPr>
            <p:cNvPr id="32" name="btfpColumnGapBlocker397957">
              <a:extLst>
                <a:ext uri="{FF2B5EF4-FFF2-40B4-BE49-F238E27FC236}">
                  <a16:creationId xmlns:a16="http://schemas.microsoft.com/office/drawing/2014/main" id="{70E0D12F-0D34-446C-8EDB-A0EE97B9E3E1}"/>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tfpColumnGapBlocker866663">
              <a:extLst>
                <a:ext uri="{FF2B5EF4-FFF2-40B4-BE49-F238E27FC236}">
                  <a16:creationId xmlns:a16="http://schemas.microsoft.com/office/drawing/2014/main" id="{E151F841-1594-443C-B449-1CB1EC8F1778}"/>
                </a:ext>
              </a:extLst>
            </p:cNvPr>
            <p:cNvSpPr/>
            <p:nvPr/>
          </p:nvSpPr>
          <p:spPr>
            <a:xfrm>
              <a:off x="7858919" y="-205740"/>
              <a:ext cx="540544"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btfpColumnIndicator483055">
              <a:extLst>
                <a:ext uri="{FF2B5EF4-FFF2-40B4-BE49-F238E27FC236}">
                  <a16:creationId xmlns:a16="http://schemas.microsoft.com/office/drawing/2014/main" id="{3CF2822E-BEA6-44B1-846D-6E698A20EF85}"/>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btfpColumnIndicator574818">
              <a:extLst>
                <a:ext uri="{FF2B5EF4-FFF2-40B4-BE49-F238E27FC236}">
                  <a16:creationId xmlns:a16="http://schemas.microsoft.com/office/drawing/2014/main" id="{6AEFC9B3-B953-494E-B9FA-4D75A18645A3}"/>
                </a:ext>
              </a:extLst>
            </p:cNvPr>
            <p:cNvCxnSpPr/>
            <p:nvPr/>
          </p:nvCxnSpPr>
          <p:spPr>
            <a:xfrm flipV="1">
              <a:off x="8399463"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btfpColumnGapBlocker416590">
              <a:extLst>
                <a:ext uri="{FF2B5EF4-FFF2-40B4-BE49-F238E27FC236}">
                  <a16:creationId xmlns:a16="http://schemas.microsoft.com/office/drawing/2014/main" id="{0FBFE0E3-B5F3-4E0F-857D-6509A8E4479F}"/>
                </a:ext>
              </a:extLst>
            </p:cNvPr>
            <p:cNvSpPr/>
            <p:nvPr/>
          </p:nvSpPr>
          <p:spPr>
            <a:xfrm>
              <a:off x="3830638" y="-205740"/>
              <a:ext cx="540543"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btfpColumnIndicator744451">
              <a:extLst>
                <a:ext uri="{FF2B5EF4-FFF2-40B4-BE49-F238E27FC236}">
                  <a16:creationId xmlns:a16="http://schemas.microsoft.com/office/drawing/2014/main" id="{AFE8DE29-2246-463A-B3D6-8425A144118D}"/>
                </a:ext>
              </a:extLst>
            </p:cNvPr>
            <p:cNvCxnSpPr/>
            <p:nvPr/>
          </p:nvCxnSpPr>
          <p:spPr>
            <a:xfrm flipV="1">
              <a:off x="7858919"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btfpColumnIndicator516783">
              <a:extLst>
                <a:ext uri="{FF2B5EF4-FFF2-40B4-BE49-F238E27FC236}">
                  <a16:creationId xmlns:a16="http://schemas.microsoft.com/office/drawing/2014/main" id="{77ACB704-C800-49F6-9A36-070D2A494875}"/>
                </a:ext>
              </a:extLst>
            </p:cNvPr>
            <p:cNvCxnSpPr/>
            <p:nvPr/>
          </p:nvCxnSpPr>
          <p:spPr>
            <a:xfrm flipV="1">
              <a:off x="4371181"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btfpColumnGapBlocker978124">
              <a:extLst>
                <a:ext uri="{FF2B5EF4-FFF2-40B4-BE49-F238E27FC236}">
                  <a16:creationId xmlns:a16="http://schemas.microsoft.com/office/drawing/2014/main" id="{36E2D539-3A79-4F36-95B3-C11F7FD2B252}"/>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btfpColumnIndicator531804">
              <a:extLst>
                <a:ext uri="{FF2B5EF4-FFF2-40B4-BE49-F238E27FC236}">
                  <a16:creationId xmlns:a16="http://schemas.microsoft.com/office/drawing/2014/main" id="{57E846C2-742C-4CB6-9938-DDAF81226455}"/>
                </a:ext>
              </a:extLst>
            </p:cNvPr>
            <p:cNvCxnSpPr/>
            <p:nvPr/>
          </p:nvCxnSpPr>
          <p:spPr>
            <a:xfrm flipV="1">
              <a:off x="3830638"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btfpColumnIndicator572423">
              <a:extLst>
                <a:ext uri="{FF2B5EF4-FFF2-40B4-BE49-F238E27FC236}">
                  <a16:creationId xmlns:a16="http://schemas.microsoft.com/office/drawing/2014/main" id="{59B15E7B-B9E1-41B1-A07A-1E04D8E4B3A3}"/>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268FEF1-22F4-45A3-815D-52BDAFF28436}"/>
              </a:ext>
            </a:extLst>
          </p:cNvPr>
          <p:cNvSpPr>
            <a:spLocks noGrp="1"/>
          </p:cNvSpPr>
          <p:nvPr>
            <p:ph type="title"/>
          </p:nvPr>
        </p:nvSpPr>
        <p:spPr/>
        <p:txBody>
          <a:bodyPr/>
          <a:lstStyle/>
          <a:p>
            <a:r>
              <a:rPr lang="en-US" dirty="0"/>
              <a:t>A Definition of HERS Rating (the MPG for your home)</a:t>
            </a:r>
          </a:p>
        </p:txBody>
      </p:sp>
      <p:sp>
        <p:nvSpPr>
          <p:cNvPr id="3" name="Content Placeholder 2">
            <a:extLst>
              <a:ext uri="{FF2B5EF4-FFF2-40B4-BE49-F238E27FC236}">
                <a16:creationId xmlns:a16="http://schemas.microsoft.com/office/drawing/2014/main" id="{0FC6BF77-693F-49E9-9D67-77C033EBFBA7}"/>
              </a:ext>
            </a:extLst>
          </p:cNvPr>
          <p:cNvSpPr>
            <a:spLocks noGrp="1"/>
          </p:cNvSpPr>
          <p:nvPr>
            <p:ph idx="1"/>
          </p:nvPr>
        </p:nvSpPr>
        <p:spPr>
          <a:xfrm>
            <a:off x="354623" y="1301257"/>
            <a:ext cx="8044837" cy="5294376"/>
          </a:xfrm>
        </p:spPr>
        <p:txBody>
          <a:bodyPr/>
          <a:lstStyle/>
          <a:p>
            <a:pPr>
              <a:lnSpc>
                <a:spcPct val="100000"/>
              </a:lnSpc>
              <a:spcBef>
                <a:spcPts val="2400"/>
              </a:spcBef>
            </a:pPr>
            <a:r>
              <a:rPr lang="en-US" dirty="0"/>
              <a:t>The new Stretch code and Specialized code both use the HERS (Home energy rating system) to establish requirements</a:t>
            </a:r>
          </a:p>
          <a:p>
            <a:pPr>
              <a:lnSpc>
                <a:spcPct val="100000"/>
              </a:lnSpc>
              <a:spcBef>
                <a:spcPts val="2400"/>
              </a:spcBef>
            </a:pPr>
            <a:r>
              <a:rPr lang="en-US" dirty="0"/>
              <a:t>HERS is an industry standard index used to measure the energy performance of a Home.</a:t>
            </a:r>
          </a:p>
          <a:p>
            <a:pPr>
              <a:lnSpc>
                <a:spcPct val="100000"/>
              </a:lnSpc>
              <a:spcBef>
                <a:spcPts val="2400"/>
              </a:spcBef>
            </a:pPr>
            <a:r>
              <a:rPr lang="en-US" dirty="0"/>
              <a:t>HERS is about how efficiently your home uses energy as compared to a Spec home (100) built in 2006.</a:t>
            </a:r>
          </a:p>
          <a:p>
            <a:pPr>
              <a:lnSpc>
                <a:spcPct val="100000"/>
              </a:lnSpc>
              <a:spcBef>
                <a:spcPts val="2400"/>
              </a:spcBef>
            </a:pPr>
            <a:r>
              <a:rPr lang="en-US" dirty="0"/>
              <a:t>The specialized code  would require new homes to be 55% more effective than the reference.</a:t>
            </a:r>
          </a:p>
          <a:p>
            <a:pPr lvl="1">
              <a:lnSpc>
                <a:spcPct val="100000"/>
              </a:lnSpc>
              <a:spcBef>
                <a:spcPts val="1200"/>
              </a:spcBef>
            </a:pPr>
            <a:r>
              <a:rPr lang="en-US" dirty="0"/>
              <a:t>All new homes in Ashland are already required to be 45% more efficient.</a:t>
            </a:r>
          </a:p>
        </p:txBody>
      </p:sp>
      <p:pic>
        <p:nvPicPr>
          <p:cNvPr id="5" name="Picture 4">
            <a:extLst>
              <a:ext uri="{FF2B5EF4-FFF2-40B4-BE49-F238E27FC236}">
                <a16:creationId xmlns:a16="http://schemas.microsoft.com/office/drawing/2014/main" id="{0062E0EE-FEA8-46EE-BD03-8CB27D920DD1}"/>
              </a:ext>
            </a:extLst>
          </p:cNvPr>
          <p:cNvPicPr>
            <a:picLocks noChangeAspect="1"/>
          </p:cNvPicPr>
          <p:nvPr/>
        </p:nvPicPr>
        <p:blipFill rotWithShape="1">
          <a:blip r:embed="rId3"/>
          <a:srcRect t="1346"/>
          <a:stretch/>
        </p:blipFill>
        <p:spPr>
          <a:xfrm>
            <a:off x="8742984" y="1329822"/>
            <a:ext cx="3094393" cy="5153957"/>
          </a:xfrm>
          <a:prstGeom prst="rect">
            <a:avLst/>
          </a:prstGeom>
        </p:spPr>
      </p:pic>
    </p:spTree>
    <p:custDataLst>
      <p:tags r:id="rId1"/>
    </p:custDataLst>
    <p:extLst>
      <p:ext uri="{BB962C8B-B14F-4D97-AF65-F5344CB8AC3E}">
        <p14:creationId xmlns:p14="http://schemas.microsoft.com/office/powerpoint/2010/main" val="420938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26137A80-E352-4991-B184-71D9F1E853F8}"/>
              </a:ext>
            </a:extLst>
          </p:cNvPr>
          <p:cNvGrpSpPr/>
          <p:nvPr/>
        </p:nvGrpSpPr>
        <p:grpSpPr>
          <a:xfrm>
            <a:off x="0" y="6926580"/>
            <a:ext cx="12192000" cy="137160"/>
            <a:chOff x="0" y="6926580"/>
            <a:chExt cx="12192000" cy="137160"/>
          </a:xfrm>
        </p:grpSpPr>
        <p:sp>
          <p:nvSpPr>
            <p:cNvPr id="23" name="btfpColumnGapBlocker390434">
              <a:extLst>
                <a:ext uri="{FF2B5EF4-FFF2-40B4-BE49-F238E27FC236}">
                  <a16:creationId xmlns:a16="http://schemas.microsoft.com/office/drawing/2014/main" id="{5970D57F-F041-4905-BAB4-F98928972639}"/>
                </a:ext>
              </a:extLst>
            </p:cNvPr>
            <p:cNvSpPr/>
            <p:nvPr/>
          </p:nvSpPr>
          <p:spPr>
            <a:xfrm>
              <a:off x="11887200" y="6926580"/>
              <a:ext cx="3048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tfpColumnGapBlocker800940">
              <a:extLst>
                <a:ext uri="{FF2B5EF4-FFF2-40B4-BE49-F238E27FC236}">
                  <a16:creationId xmlns:a16="http://schemas.microsoft.com/office/drawing/2014/main" id="{6A190747-1CC9-471E-AA46-02183EDE0FB5}"/>
                </a:ext>
              </a:extLst>
            </p:cNvPr>
            <p:cNvSpPr/>
            <p:nvPr/>
          </p:nvSpPr>
          <p:spPr>
            <a:xfrm>
              <a:off x="0" y="6926580"/>
              <a:ext cx="3429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btfpColumnIndicator265962">
              <a:extLst>
                <a:ext uri="{FF2B5EF4-FFF2-40B4-BE49-F238E27FC236}">
                  <a16:creationId xmlns:a16="http://schemas.microsoft.com/office/drawing/2014/main" id="{D61A2096-66D0-404D-9718-EE038F9949C5}"/>
                </a:ext>
              </a:extLst>
            </p:cNvPr>
            <p:cNvCxnSpPr/>
            <p:nvPr/>
          </p:nvCxnSpPr>
          <p:spPr>
            <a:xfrm flipV="1">
              <a:off x="11887200"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btfpColumnIndicator967495">
              <a:extLst>
                <a:ext uri="{FF2B5EF4-FFF2-40B4-BE49-F238E27FC236}">
                  <a16:creationId xmlns:a16="http://schemas.microsoft.com/office/drawing/2014/main" id="{8E95525D-3F9C-4F3E-A144-818481EC4D52}"/>
                </a:ext>
              </a:extLst>
            </p:cNvPr>
            <p:cNvCxnSpPr/>
            <p:nvPr/>
          </p:nvCxnSpPr>
          <p:spPr>
            <a:xfrm flipV="1">
              <a:off x="342900"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EF131FD5-EBAD-4BB5-AC7F-07E6B7F39EEC}"/>
              </a:ext>
            </a:extLst>
          </p:cNvPr>
          <p:cNvGrpSpPr/>
          <p:nvPr/>
        </p:nvGrpSpPr>
        <p:grpSpPr>
          <a:xfrm>
            <a:off x="0" y="-205740"/>
            <a:ext cx="12192000" cy="137160"/>
            <a:chOff x="0" y="-205740"/>
            <a:chExt cx="12192000" cy="137160"/>
          </a:xfrm>
        </p:grpSpPr>
        <p:sp>
          <p:nvSpPr>
            <p:cNvPr id="22" name="btfpColumnGapBlocker300938">
              <a:extLst>
                <a:ext uri="{FF2B5EF4-FFF2-40B4-BE49-F238E27FC236}">
                  <a16:creationId xmlns:a16="http://schemas.microsoft.com/office/drawing/2014/main" id="{C4B95A36-E9D0-4333-B408-BC6F1B64FD54}"/>
                </a:ext>
              </a:extLst>
            </p:cNvPr>
            <p:cNvSpPr/>
            <p:nvPr/>
          </p:nvSpPr>
          <p:spPr>
            <a:xfrm>
              <a:off x="11887200" y="-205740"/>
              <a:ext cx="3048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btfpColumnGapBlocker665390">
              <a:extLst>
                <a:ext uri="{FF2B5EF4-FFF2-40B4-BE49-F238E27FC236}">
                  <a16:creationId xmlns:a16="http://schemas.microsoft.com/office/drawing/2014/main" id="{064B6E05-59C6-40A6-B66F-A4EF3BB25AC6}"/>
                </a:ext>
              </a:extLst>
            </p:cNvPr>
            <p:cNvSpPr/>
            <p:nvPr/>
          </p:nvSpPr>
          <p:spPr>
            <a:xfrm>
              <a:off x="0" y="-205740"/>
              <a:ext cx="3429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btfpColumnIndicator197650">
              <a:extLst>
                <a:ext uri="{FF2B5EF4-FFF2-40B4-BE49-F238E27FC236}">
                  <a16:creationId xmlns:a16="http://schemas.microsoft.com/office/drawing/2014/main" id="{BBEB4771-DD95-444E-A676-C449AC2D9D8F}"/>
                </a:ext>
              </a:extLst>
            </p:cNvPr>
            <p:cNvCxnSpPr/>
            <p:nvPr/>
          </p:nvCxnSpPr>
          <p:spPr>
            <a:xfrm flipV="1">
              <a:off x="11887200"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btfpColumnIndicator124936">
              <a:extLst>
                <a:ext uri="{FF2B5EF4-FFF2-40B4-BE49-F238E27FC236}">
                  <a16:creationId xmlns:a16="http://schemas.microsoft.com/office/drawing/2014/main" id="{D7C771E7-33B5-4F6E-88D6-CBFD3978EC36}"/>
                </a:ext>
              </a:extLst>
            </p:cNvPr>
            <p:cNvCxnSpPr/>
            <p:nvPr/>
          </p:nvCxnSpPr>
          <p:spPr>
            <a:xfrm flipV="1">
              <a:off x="342900"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46CDF06-B9C6-4DBC-ABD0-C72A1F8D12F5}"/>
              </a:ext>
            </a:extLst>
          </p:cNvPr>
          <p:cNvSpPr>
            <a:spLocks noGrp="1"/>
          </p:cNvSpPr>
          <p:nvPr>
            <p:ph type="title"/>
          </p:nvPr>
        </p:nvSpPr>
        <p:spPr/>
        <p:txBody>
          <a:bodyPr/>
          <a:lstStyle/>
          <a:p>
            <a:r>
              <a:rPr lang="en-US" dirty="0"/>
              <a:t>Passive House</a:t>
            </a:r>
          </a:p>
        </p:txBody>
      </p:sp>
      <p:pic>
        <p:nvPicPr>
          <p:cNvPr id="2050" name="Picture 2">
            <a:extLst>
              <a:ext uri="{FF2B5EF4-FFF2-40B4-BE49-F238E27FC236}">
                <a16:creationId xmlns:a16="http://schemas.microsoft.com/office/drawing/2014/main" id="{4CB62F2E-32AA-42E2-9972-1739D8FF4D9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07185" y="1847850"/>
            <a:ext cx="5594290" cy="45053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DEC6B90-96D4-4DF4-AF49-3A27E9EB724B}"/>
              </a:ext>
            </a:extLst>
          </p:cNvPr>
          <p:cNvSpPr txBox="1"/>
          <p:nvPr/>
        </p:nvSpPr>
        <p:spPr>
          <a:xfrm>
            <a:off x="390524" y="6268134"/>
            <a:ext cx="11485539" cy="369332"/>
          </a:xfrm>
          <a:prstGeom prst="rect">
            <a:avLst/>
          </a:prstGeom>
          <a:noFill/>
        </p:spPr>
        <p:txBody>
          <a:bodyPr wrap="square">
            <a:spAutoFit/>
          </a:bodyPr>
          <a:lstStyle/>
          <a:p>
            <a:r>
              <a:rPr lang="en-US" dirty="0"/>
              <a:t>https://www.phius.org/phius-related-incentives-massachusetts</a:t>
            </a:r>
          </a:p>
        </p:txBody>
      </p:sp>
      <p:sp>
        <p:nvSpPr>
          <p:cNvPr id="26" name="btfpBulletedList474648">
            <a:extLst>
              <a:ext uri="{FF2B5EF4-FFF2-40B4-BE49-F238E27FC236}">
                <a16:creationId xmlns:a16="http://schemas.microsoft.com/office/drawing/2014/main" id="{06C90CAA-6584-4E93-ACB6-FD1ED159C076}"/>
              </a:ext>
            </a:extLst>
          </p:cNvPr>
          <p:cNvSpPr txBox="1"/>
          <p:nvPr>
            <p:custDataLst>
              <p:tags r:id="rId2"/>
            </p:custDataLst>
          </p:nvPr>
        </p:nvSpPr>
        <p:spPr>
          <a:xfrm>
            <a:off x="342900" y="1295400"/>
            <a:ext cx="5641914" cy="4755148"/>
          </a:xfrm>
          <a:prstGeom prst="rect">
            <a:avLst/>
          </a:prstGeom>
          <a:noFill/>
        </p:spPr>
        <p:txBody>
          <a:bodyPr vert="horz" wrap="square" rtlCol="0">
            <a:spAutoFit/>
          </a:bodyPr>
          <a:lstStyle/>
          <a:p>
            <a:pPr>
              <a:spcBef>
                <a:spcPts val="1200"/>
              </a:spcBef>
            </a:pPr>
            <a:r>
              <a:rPr lang="en-US" dirty="0"/>
              <a:t>Passive House is a set of performance-based building certification standards that focus on the significant reduction of energy demand while ensuring a healthy and comfortable building. </a:t>
            </a:r>
          </a:p>
          <a:p>
            <a:pPr>
              <a:spcBef>
                <a:spcPts val="1200"/>
              </a:spcBef>
            </a:pPr>
            <a:r>
              <a:rPr lang="en-US" b="1" dirty="0"/>
              <a:t>Features of Passive House </a:t>
            </a:r>
          </a:p>
          <a:p>
            <a:pPr marL="177800" indent="-177800">
              <a:spcBef>
                <a:spcPts val="1200"/>
              </a:spcBef>
              <a:buChar char="•"/>
            </a:pPr>
            <a:r>
              <a:rPr lang="en-US" dirty="0"/>
              <a:t>Building Envelope:</a:t>
            </a:r>
          </a:p>
          <a:p>
            <a:pPr marL="635000" lvl="1" indent="-177800">
              <a:spcBef>
                <a:spcPts val="600"/>
              </a:spcBef>
              <a:buChar char="•"/>
            </a:pPr>
            <a:r>
              <a:rPr lang="en-US" sz="1600" dirty="0"/>
              <a:t>Exterior Thermal Insulation</a:t>
            </a:r>
          </a:p>
          <a:p>
            <a:pPr marL="635000" lvl="1" indent="-177800">
              <a:spcBef>
                <a:spcPts val="600"/>
              </a:spcBef>
              <a:buChar char="•"/>
            </a:pPr>
            <a:r>
              <a:rPr lang="en-US" sz="1600" dirty="0"/>
              <a:t>Continuous Air-Barrier </a:t>
            </a:r>
          </a:p>
          <a:p>
            <a:pPr marL="635000" lvl="1" indent="-177800">
              <a:spcBef>
                <a:spcPts val="600"/>
              </a:spcBef>
              <a:buChar char="•"/>
            </a:pPr>
            <a:r>
              <a:rPr lang="en-US" sz="1600" dirty="0"/>
              <a:t>Thermal Bridge Mitigation </a:t>
            </a:r>
          </a:p>
          <a:p>
            <a:pPr marL="635000" lvl="1" indent="-177800">
              <a:spcBef>
                <a:spcPts val="600"/>
              </a:spcBef>
              <a:buChar char="•"/>
            </a:pPr>
            <a:r>
              <a:rPr lang="en-US" sz="1600" dirty="0"/>
              <a:t>High-Performance Windows &amp; Doors</a:t>
            </a:r>
          </a:p>
          <a:p>
            <a:pPr marL="177800" indent="-177800">
              <a:spcBef>
                <a:spcPts val="1200"/>
              </a:spcBef>
              <a:buChar char="•"/>
            </a:pPr>
            <a:r>
              <a:rPr lang="en-US" dirty="0"/>
              <a:t>Optimized Solar Heat Gain Mechanical Systems:</a:t>
            </a:r>
          </a:p>
          <a:p>
            <a:pPr marL="635000" lvl="1" indent="-177800">
              <a:spcBef>
                <a:spcPts val="600"/>
              </a:spcBef>
              <a:buChar char="•"/>
            </a:pPr>
            <a:r>
              <a:rPr lang="en-US" sz="1600" dirty="0"/>
              <a:t>Balanced Ventilation with Heat Recovery</a:t>
            </a:r>
          </a:p>
          <a:p>
            <a:pPr marL="635000" lvl="1" indent="-177800">
              <a:spcBef>
                <a:spcPts val="600"/>
              </a:spcBef>
              <a:buChar char="•"/>
            </a:pPr>
            <a:r>
              <a:rPr lang="en-US" sz="1600" dirty="0"/>
              <a:t>Efficient and Minimized Heating/Cooling</a:t>
            </a:r>
          </a:p>
          <a:p>
            <a:pPr marL="635000" lvl="1" indent="-177800">
              <a:spcBef>
                <a:spcPts val="600"/>
              </a:spcBef>
              <a:buChar char="•"/>
            </a:pPr>
            <a:r>
              <a:rPr lang="en-US" sz="1600" dirty="0"/>
              <a:t>High-Efficiency Water Heaters</a:t>
            </a:r>
          </a:p>
        </p:txBody>
      </p:sp>
    </p:spTree>
    <p:custDataLst>
      <p:tags r:id="rId1"/>
    </p:custDataLst>
    <p:extLst>
      <p:ext uri="{BB962C8B-B14F-4D97-AF65-F5344CB8AC3E}">
        <p14:creationId xmlns:p14="http://schemas.microsoft.com/office/powerpoint/2010/main" val="245631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513DF077-2000-44D0-8330-41FDA18B6A9A}"/>
              </a:ext>
            </a:extLst>
          </p:cNvPr>
          <p:cNvGrpSpPr/>
          <p:nvPr/>
        </p:nvGrpSpPr>
        <p:grpSpPr>
          <a:xfrm>
            <a:off x="0" y="6926580"/>
            <a:ext cx="12192000" cy="137160"/>
            <a:chOff x="0" y="6926580"/>
            <a:chExt cx="12192000" cy="137160"/>
          </a:xfrm>
        </p:grpSpPr>
        <p:sp>
          <p:nvSpPr>
            <p:cNvPr id="11" name="btfpColumnGapBlocker827215">
              <a:extLst>
                <a:ext uri="{FF2B5EF4-FFF2-40B4-BE49-F238E27FC236}">
                  <a16:creationId xmlns:a16="http://schemas.microsoft.com/office/drawing/2014/main" id="{77D52879-43D6-42CC-AE82-674E9ECCDF8F}"/>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tfpColumnGapBlocker331610">
              <a:extLst>
                <a:ext uri="{FF2B5EF4-FFF2-40B4-BE49-F238E27FC236}">
                  <a16:creationId xmlns:a16="http://schemas.microsoft.com/office/drawing/2014/main" id="{B7E3FE04-A348-46A7-A867-9519CF0CE2FA}"/>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btfpColumnIndicator216684">
              <a:extLst>
                <a:ext uri="{FF2B5EF4-FFF2-40B4-BE49-F238E27FC236}">
                  <a16:creationId xmlns:a16="http://schemas.microsoft.com/office/drawing/2014/main" id="{241CEA5F-0C8D-4C66-A6DF-6D1E9EB2650B}"/>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btfpColumnIndicator177137">
              <a:extLst>
                <a:ext uri="{FF2B5EF4-FFF2-40B4-BE49-F238E27FC236}">
                  <a16:creationId xmlns:a16="http://schemas.microsoft.com/office/drawing/2014/main" id="{5796FE1B-547B-4BEA-8960-DE60C66D7DCA}"/>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btfpColumnIndicatorGroup1">
            <a:extLst>
              <a:ext uri="{FF2B5EF4-FFF2-40B4-BE49-F238E27FC236}">
                <a16:creationId xmlns:a16="http://schemas.microsoft.com/office/drawing/2014/main" id="{FBA1897A-0710-441A-90F2-4E85EE2C5EDB}"/>
              </a:ext>
            </a:extLst>
          </p:cNvPr>
          <p:cNvGrpSpPr/>
          <p:nvPr/>
        </p:nvGrpSpPr>
        <p:grpSpPr>
          <a:xfrm>
            <a:off x="0" y="-205740"/>
            <a:ext cx="12192000" cy="137160"/>
            <a:chOff x="0" y="-205740"/>
            <a:chExt cx="12192000" cy="137160"/>
          </a:xfrm>
        </p:grpSpPr>
        <p:sp>
          <p:nvSpPr>
            <p:cNvPr id="10" name="btfpColumnGapBlocker306692">
              <a:extLst>
                <a:ext uri="{FF2B5EF4-FFF2-40B4-BE49-F238E27FC236}">
                  <a16:creationId xmlns:a16="http://schemas.microsoft.com/office/drawing/2014/main" id="{0C057AA4-B1D4-48B9-8A77-B512B492508D}"/>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tfpColumnGapBlocker545133">
              <a:extLst>
                <a:ext uri="{FF2B5EF4-FFF2-40B4-BE49-F238E27FC236}">
                  <a16:creationId xmlns:a16="http://schemas.microsoft.com/office/drawing/2014/main" id="{FC46E294-C50B-4748-9381-9DC0D5282D9B}"/>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btfpColumnIndicator954785">
              <a:extLst>
                <a:ext uri="{FF2B5EF4-FFF2-40B4-BE49-F238E27FC236}">
                  <a16:creationId xmlns:a16="http://schemas.microsoft.com/office/drawing/2014/main" id="{A675FE15-F3C5-4076-B51B-BECC8F0CA67F}"/>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846386">
              <a:extLst>
                <a:ext uri="{FF2B5EF4-FFF2-40B4-BE49-F238E27FC236}">
                  <a16:creationId xmlns:a16="http://schemas.microsoft.com/office/drawing/2014/main" id="{6EF6FD56-634E-474C-B7D4-3210B8D87A88}"/>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A27BC7B-6F75-4712-B812-192C8B7EA41F}"/>
              </a:ext>
            </a:extLst>
          </p:cNvPr>
          <p:cNvSpPr>
            <a:spLocks noGrp="1"/>
          </p:cNvSpPr>
          <p:nvPr>
            <p:ph type="title"/>
          </p:nvPr>
        </p:nvSpPr>
        <p:spPr/>
        <p:txBody>
          <a:bodyPr/>
          <a:lstStyle/>
          <a:p>
            <a:r>
              <a:rPr lang="en-US" dirty="0"/>
              <a:t>The Adoption Process</a:t>
            </a:r>
          </a:p>
        </p:txBody>
      </p:sp>
      <p:sp>
        <p:nvSpPr>
          <p:cNvPr id="3" name="Content Placeholder 2">
            <a:extLst>
              <a:ext uri="{FF2B5EF4-FFF2-40B4-BE49-F238E27FC236}">
                <a16:creationId xmlns:a16="http://schemas.microsoft.com/office/drawing/2014/main" id="{F3A606D8-F123-416F-AC97-0ACACA743EBF}"/>
              </a:ext>
            </a:extLst>
          </p:cNvPr>
          <p:cNvSpPr>
            <a:spLocks noGrp="1"/>
          </p:cNvSpPr>
          <p:nvPr>
            <p:ph idx="1"/>
          </p:nvPr>
        </p:nvSpPr>
        <p:spPr/>
        <p:txBody>
          <a:bodyPr>
            <a:noAutofit/>
          </a:bodyPr>
          <a:lstStyle/>
          <a:p>
            <a:pPr>
              <a:lnSpc>
                <a:spcPct val="100000"/>
              </a:lnSpc>
              <a:spcBef>
                <a:spcPts val="1800"/>
              </a:spcBef>
            </a:pPr>
            <a:r>
              <a:rPr lang="en-US" sz="2000" dirty="0"/>
              <a:t>The Specialized Code can be adopted by Green Communities with a warrant article at Town Meeting</a:t>
            </a:r>
          </a:p>
          <a:p>
            <a:pPr>
              <a:lnSpc>
                <a:spcPct val="100000"/>
              </a:lnSpc>
              <a:spcBef>
                <a:spcPts val="1800"/>
              </a:spcBef>
            </a:pPr>
            <a:r>
              <a:rPr lang="en-US" sz="2000" dirty="0"/>
              <a:t>We recommend the new stretch code be effective September 1 2023</a:t>
            </a:r>
          </a:p>
          <a:p>
            <a:pPr lvl="1">
              <a:lnSpc>
                <a:spcPct val="100000"/>
              </a:lnSpc>
              <a:spcBef>
                <a:spcPts val="900"/>
              </a:spcBef>
            </a:pPr>
            <a:r>
              <a:rPr lang="en-US" dirty="0"/>
              <a:t>This will provide sufficient time for training builders and other stakeholders and to make any adjustments</a:t>
            </a:r>
          </a:p>
          <a:p>
            <a:pPr>
              <a:lnSpc>
                <a:spcPct val="100000"/>
              </a:lnSpc>
              <a:spcBef>
                <a:spcPts val="1800"/>
              </a:spcBef>
            </a:pPr>
            <a:r>
              <a:rPr lang="en-US" sz="2000" dirty="0"/>
              <a:t>7 Towns and Cities have already adopted the code (an additional 23 are in process)</a:t>
            </a:r>
          </a:p>
          <a:p>
            <a:pPr lvl="1">
              <a:lnSpc>
                <a:spcPct val="100000"/>
              </a:lnSpc>
              <a:spcBef>
                <a:spcPts val="900"/>
              </a:spcBef>
            </a:pPr>
            <a:r>
              <a:rPr lang="en-US" sz="1600" dirty="0"/>
              <a:t>Watertown 1.10.23 (July 2023 adoption)</a:t>
            </a:r>
          </a:p>
          <a:p>
            <a:pPr lvl="1">
              <a:lnSpc>
                <a:spcPct val="100000"/>
              </a:lnSpc>
              <a:spcBef>
                <a:spcPts val="900"/>
              </a:spcBef>
            </a:pPr>
            <a:r>
              <a:rPr lang="en-US" sz="1600" dirty="0"/>
              <a:t>Brookline 1.10.23 (July 2023 adoption)</a:t>
            </a:r>
          </a:p>
          <a:p>
            <a:pPr lvl="1">
              <a:lnSpc>
                <a:spcPct val="100000"/>
              </a:lnSpc>
              <a:spcBef>
                <a:spcPts val="900"/>
              </a:spcBef>
            </a:pPr>
            <a:r>
              <a:rPr lang="en-US" sz="1600" dirty="0"/>
              <a:t>Cambridge 1.23.23 (July 2023 adoption) </a:t>
            </a:r>
          </a:p>
          <a:p>
            <a:pPr lvl="1">
              <a:lnSpc>
                <a:spcPct val="100000"/>
              </a:lnSpc>
              <a:spcBef>
                <a:spcPts val="900"/>
              </a:spcBef>
            </a:pPr>
            <a:r>
              <a:rPr lang="en-US" sz="1600" dirty="0"/>
              <a:t>Newton 1.27.23 (July 2023 adoption) </a:t>
            </a:r>
          </a:p>
          <a:p>
            <a:pPr lvl="1">
              <a:lnSpc>
                <a:spcPct val="100000"/>
              </a:lnSpc>
              <a:spcBef>
                <a:spcPts val="900"/>
              </a:spcBef>
            </a:pPr>
            <a:r>
              <a:rPr lang="en-US" sz="1600" dirty="0"/>
              <a:t>Lincoln 3.18.23 (January 2024 adoption) </a:t>
            </a:r>
          </a:p>
          <a:p>
            <a:pPr lvl="1">
              <a:lnSpc>
                <a:spcPct val="100000"/>
              </a:lnSpc>
              <a:spcBef>
                <a:spcPts val="900"/>
              </a:spcBef>
            </a:pPr>
            <a:r>
              <a:rPr lang="en-US" sz="1600" dirty="0"/>
              <a:t>Lexington 3.26.23 (January 2024 adoption) </a:t>
            </a:r>
          </a:p>
          <a:p>
            <a:pPr lvl="1">
              <a:lnSpc>
                <a:spcPct val="100000"/>
              </a:lnSpc>
              <a:spcBef>
                <a:spcPts val="900"/>
              </a:spcBef>
            </a:pPr>
            <a:r>
              <a:rPr lang="en-US" sz="1600" dirty="0"/>
              <a:t>Boston 4.5.23 (January 2024 adoption) </a:t>
            </a:r>
          </a:p>
        </p:txBody>
      </p:sp>
      <p:grpSp>
        <p:nvGrpSpPr>
          <p:cNvPr id="18" name="btfpConclusionArrow483626">
            <a:extLst>
              <a:ext uri="{FF2B5EF4-FFF2-40B4-BE49-F238E27FC236}">
                <a16:creationId xmlns:a16="http://schemas.microsoft.com/office/drawing/2014/main" id="{2A74C3B4-266D-4721-8174-134B76266232}"/>
              </a:ext>
            </a:extLst>
          </p:cNvPr>
          <p:cNvGrpSpPr/>
          <p:nvPr>
            <p:custDataLst>
              <p:tags r:id="rId2"/>
            </p:custDataLst>
          </p:nvPr>
        </p:nvGrpSpPr>
        <p:grpSpPr>
          <a:xfrm>
            <a:off x="342900" y="5735611"/>
            <a:ext cx="11544300" cy="855689"/>
            <a:chOff x="-709471" y="935038"/>
            <a:chExt cx="11544300" cy="855689"/>
          </a:xfrm>
        </p:grpSpPr>
        <p:sp>
          <p:nvSpPr>
            <p:cNvPr id="14" name="btfpConclusionArrowText483626">
              <a:extLst>
                <a:ext uri="{FF2B5EF4-FFF2-40B4-BE49-F238E27FC236}">
                  <a16:creationId xmlns:a16="http://schemas.microsoft.com/office/drawing/2014/main" id="{65C763DF-78F1-4F18-96C8-DA73507603EF}"/>
                </a:ext>
              </a:extLst>
            </p:cNvPr>
            <p:cNvSpPr txBox="1"/>
            <p:nvPr/>
          </p:nvSpPr>
          <p:spPr>
            <a:xfrm>
              <a:off x="-709471" y="1295400"/>
              <a:ext cx="11544300" cy="495327"/>
            </a:xfrm>
            <a:prstGeom prst="rect">
              <a:avLst/>
            </a:prstGeom>
            <a:noFill/>
          </p:spPr>
          <p:txBody>
            <a:bodyPr vert="horz" wrap="square" lIns="36036" tIns="36036" rIns="36036" bIns="180181" rtlCol="0" anchor="ctr">
              <a:spAutoFit/>
            </a:bodyPr>
            <a:lstStyle/>
            <a:p>
              <a:pPr algn="ctr"/>
              <a:r>
                <a:rPr lang="en-US" b="1" dirty="0">
                  <a:solidFill>
                    <a:srgbClr val="8BAA00"/>
                  </a:solidFill>
                </a:rPr>
                <a:t>We hope we can count on your support</a:t>
              </a:r>
            </a:p>
          </p:txBody>
        </p:sp>
        <p:sp>
          <p:nvSpPr>
            <p:cNvPr id="15" name="btfpConclusionArrowPointer483626">
              <a:extLst>
                <a:ext uri="{FF2B5EF4-FFF2-40B4-BE49-F238E27FC236}">
                  <a16:creationId xmlns:a16="http://schemas.microsoft.com/office/drawing/2014/main" id="{60B64283-1DFA-4937-AE12-347FBE5A730E}"/>
                </a:ext>
              </a:extLst>
            </p:cNvPr>
            <p:cNvSpPr/>
            <p:nvPr/>
          </p:nvSpPr>
          <p:spPr>
            <a:xfrm>
              <a:off x="4630244" y="935038"/>
              <a:ext cx="864870" cy="360362"/>
            </a:xfrm>
            <a:prstGeom prst="downArrow">
              <a:avLst>
                <a:gd name="adj1" fmla="val 50000"/>
                <a:gd name="adj2" fmla="val 70000"/>
              </a:avLst>
            </a:prstGeom>
            <a:noFill/>
            <a:ln w="9525" cap="flat" cmpd="sng" algn="ctr">
              <a:solidFill>
                <a:srgbClr val="8BAA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btfpConclusionArrowLineLeft483626">
              <a:extLst>
                <a:ext uri="{FF2B5EF4-FFF2-40B4-BE49-F238E27FC236}">
                  <a16:creationId xmlns:a16="http://schemas.microsoft.com/office/drawing/2014/main" id="{843FD4FE-3255-4879-A3CC-6D33FF5866B4}"/>
                </a:ext>
              </a:extLst>
            </p:cNvPr>
            <p:cNvCxnSpPr/>
            <p:nvPr/>
          </p:nvCxnSpPr>
          <p:spPr>
            <a:xfrm>
              <a:off x="-709471" y="1175399"/>
              <a:ext cx="5426202" cy="0"/>
            </a:xfrm>
            <a:prstGeom prst="line">
              <a:avLst/>
            </a:prstGeom>
            <a:ln w="9525" cmpd="sng">
              <a:solidFill>
                <a:srgbClr val="8BAA00"/>
              </a:solidFill>
            </a:ln>
          </p:spPr>
          <p:style>
            <a:lnRef idx="1">
              <a:schemeClr val="accent1"/>
            </a:lnRef>
            <a:fillRef idx="0">
              <a:schemeClr val="accent1"/>
            </a:fillRef>
            <a:effectRef idx="0">
              <a:schemeClr val="accent1"/>
            </a:effectRef>
            <a:fontRef idx="minor">
              <a:schemeClr val="tx1"/>
            </a:fontRef>
          </p:style>
        </p:cxnSp>
        <p:cxnSp>
          <p:nvCxnSpPr>
            <p:cNvPr id="17" name="btfpConclusionArrowLineRight483626">
              <a:extLst>
                <a:ext uri="{FF2B5EF4-FFF2-40B4-BE49-F238E27FC236}">
                  <a16:creationId xmlns:a16="http://schemas.microsoft.com/office/drawing/2014/main" id="{81928448-8B05-4E0D-966B-ABE6D0D34405}"/>
                </a:ext>
              </a:extLst>
            </p:cNvPr>
            <p:cNvCxnSpPr/>
            <p:nvPr/>
          </p:nvCxnSpPr>
          <p:spPr>
            <a:xfrm>
              <a:off x="5408627" y="1175399"/>
              <a:ext cx="5426202" cy="0"/>
            </a:xfrm>
            <a:prstGeom prst="line">
              <a:avLst/>
            </a:prstGeom>
            <a:ln w="9525" cmpd="sng">
              <a:solidFill>
                <a:srgbClr val="8BAA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15759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2D65BFB1-18A9-442A-B55A-654FCD32F2C3}"/>
              </a:ext>
            </a:extLst>
          </p:cNvPr>
          <p:cNvGrpSpPr/>
          <p:nvPr/>
        </p:nvGrpSpPr>
        <p:grpSpPr>
          <a:xfrm>
            <a:off x="0" y="6926580"/>
            <a:ext cx="12192000" cy="137160"/>
            <a:chOff x="0" y="6926580"/>
            <a:chExt cx="12192000" cy="137160"/>
          </a:xfrm>
        </p:grpSpPr>
        <p:sp>
          <p:nvSpPr>
            <p:cNvPr id="11" name="btfpColumnGapBlocker874904">
              <a:extLst>
                <a:ext uri="{FF2B5EF4-FFF2-40B4-BE49-F238E27FC236}">
                  <a16:creationId xmlns:a16="http://schemas.microsoft.com/office/drawing/2014/main" id="{5F5A1473-1D74-4D51-80DA-35DFEAFD7DED}"/>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tfpColumnGapBlocker652571">
              <a:extLst>
                <a:ext uri="{FF2B5EF4-FFF2-40B4-BE49-F238E27FC236}">
                  <a16:creationId xmlns:a16="http://schemas.microsoft.com/office/drawing/2014/main" id="{B0103443-BADC-4E24-BD4C-9D2270958734}"/>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btfpColumnIndicator461798">
              <a:extLst>
                <a:ext uri="{FF2B5EF4-FFF2-40B4-BE49-F238E27FC236}">
                  <a16:creationId xmlns:a16="http://schemas.microsoft.com/office/drawing/2014/main" id="{B22CB4C1-5CD0-4A8E-B464-C32D1E242BDF}"/>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btfpColumnIndicator566542">
              <a:extLst>
                <a:ext uri="{FF2B5EF4-FFF2-40B4-BE49-F238E27FC236}">
                  <a16:creationId xmlns:a16="http://schemas.microsoft.com/office/drawing/2014/main" id="{A3E18F67-2057-4A05-AEA3-282808601C50}"/>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btfpColumnIndicatorGroup1">
            <a:extLst>
              <a:ext uri="{FF2B5EF4-FFF2-40B4-BE49-F238E27FC236}">
                <a16:creationId xmlns:a16="http://schemas.microsoft.com/office/drawing/2014/main" id="{88519AB9-F09E-4074-8E71-73527FEDD771}"/>
              </a:ext>
            </a:extLst>
          </p:cNvPr>
          <p:cNvGrpSpPr/>
          <p:nvPr/>
        </p:nvGrpSpPr>
        <p:grpSpPr>
          <a:xfrm>
            <a:off x="0" y="-205740"/>
            <a:ext cx="12192000" cy="137160"/>
            <a:chOff x="0" y="-205740"/>
            <a:chExt cx="12192000" cy="137160"/>
          </a:xfrm>
        </p:grpSpPr>
        <p:sp>
          <p:nvSpPr>
            <p:cNvPr id="10" name="btfpColumnGapBlocker627918">
              <a:extLst>
                <a:ext uri="{FF2B5EF4-FFF2-40B4-BE49-F238E27FC236}">
                  <a16:creationId xmlns:a16="http://schemas.microsoft.com/office/drawing/2014/main" id="{511FDD4A-A206-46AC-A9C4-4435DD3295E4}"/>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tfpColumnGapBlocker393089">
              <a:extLst>
                <a:ext uri="{FF2B5EF4-FFF2-40B4-BE49-F238E27FC236}">
                  <a16:creationId xmlns:a16="http://schemas.microsoft.com/office/drawing/2014/main" id="{675CA70A-4FBC-4DAC-8F62-EA106976D8AD}"/>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btfpColumnIndicator883401">
              <a:extLst>
                <a:ext uri="{FF2B5EF4-FFF2-40B4-BE49-F238E27FC236}">
                  <a16:creationId xmlns:a16="http://schemas.microsoft.com/office/drawing/2014/main" id="{F4C96BF8-AB08-4274-9119-92BC41461A7A}"/>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169075">
              <a:extLst>
                <a:ext uri="{FF2B5EF4-FFF2-40B4-BE49-F238E27FC236}">
                  <a16:creationId xmlns:a16="http://schemas.microsoft.com/office/drawing/2014/main" id="{DCF4C11F-A27D-45B8-9544-531CE917C27E}"/>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04F39A3-71D4-43F9-8583-7EBC7C2B67A0}"/>
              </a:ext>
            </a:extLst>
          </p:cNvPr>
          <p:cNvSpPr>
            <a:spLocks noGrp="1"/>
          </p:cNvSpPr>
          <p:nvPr>
            <p:ph type="title"/>
          </p:nvPr>
        </p:nvSpPr>
        <p:spPr/>
        <p:txBody>
          <a:bodyPr/>
          <a:lstStyle/>
          <a:p>
            <a:r>
              <a:rPr lang="en-US" dirty="0"/>
              <a:t>Increased incentives for Builder and Developers</a:t>
            </a:r>
          </a:p>
        </p:txBody>
      </p:sp>
      <p:sp>
        <p:nvSpPr>
          <p:cNvPr id="3" name="Content Placeholder 2">
            <a:extLst>
              <a:ext uri="{FF2B5EF4-FFF2-40B4-BE49-F238E27FC236}">
                <a16:creationId xmlns:a16="http://schemas.microsoft.com/office/drawing/2014/main" id="{37DE48AF-59AB-4E17-837E-6859E6A8D452}"/>
              </a:ext>
            </a:extLst>
          </p:cNvPr>
          <p:cNvSpPr>
            <a:spLocks noGrp="1"/>
          </p:cNvSpPr>
          <p:nvPr>
            <p:ph idx="1"/>
          </p:nvPr>
        </p:nvSpPr>
        <p:spPr>
          <a:xfrm>
            <a:off x="354624" y="1301257"/>
            <a:ext cx="11521440" cy="3913294"/>
          </a:xfrm>
        </p:spPr>
        <p:txBody>
          <a:bodyPr>
            <a:noAutofit/>
          </a:bodyPr>
          <a:lstStyle/>
          <a:p>
            <a:pPr>
              <a:lnSpc>
                <a:spcPct val="100000"/>
              </a:lnSpc>
              <a:spcBef>
                <a:spcPts val="2400"/>
              </a:spcBef>
            </a:pPr>
            <a:r>
              <a:rPr lang="en-US" sz="2400" dirty="0"/>
              <a:t>All-electric homes are generally cheaper to build </a:t>
            </a:r>
          </a:p>
          <a:p>
            <a:pPr lvl="1">
              <a:lnSpc>
                <a:spcPct val="100000"/>
              </a:lnSpc>
              <a:spcBef>
                <a:spcPts val="1200"/>
              </a:spcBef>
            </a:pPr>
            <a:r>
              <a:rPr lang="en-US" sz="2000" dirty="0"/>
              <a:t>Heat Pump replaces both Central A/C + Furnace</a:t>
            </a:r>
          </a:p>
          <a:p>
            <a:pPr>
              <a:lnSpc>
                <a:spcPct val="100000"/>
              </a:lnSpc>
              <a:spcBef>
                <a:spcPts val="2400"/>
              </a:spcBef>
            </a:pPr>
            <a:r>
              <a:rPr lang="en-US" sz="2400" dirty="0"/>
              <a:t>Mass Save 1-4unit all-electric incentives </a:t>
            </a:r>
          </a:p>
          <a:p>
            <a:pPr lvl="1">
              <a:lnSpc>
                <a:spcPct val="100000"/>
              </a:lnSpc>
              <a:spcBef>
                <a:spcPts val="1200"/>
              </a:spcBef>
            </a:pPr>
            <a:r>
              <a:rPr lang="en-US" sz="2000" dirty="0"/>
              <a:t>$15,000 for HERS 45 (very efficient homes, that will become the standard)</a:t>
            </a:r>
          </a:p>
          <a:p>
            <a:pPr lvl="1">
              <a:lnSpc>
                <a:spcPct val="100000"/>
              </a:lnSpc>
              <a:spcBef>
                <a:spcPts val="1200"/>
              </a:spcBef>
            </a:pPr>
            <a:r>
              <a:rPr lang="en-US" sz="2000" dirty="0"/>
              <a:t>$25,000 for HERS 35 / Passive House (extremely efficient homes that beat the standard)</a:t>
            </a:r>
          </a:p>
          <a:p>
            <a:pPr>
              <a:lnSpc>
                <a:spcPct val="100000"/>
              </a:lnSpc>
              <a:spcBef>
                <a:spcPts val="2400"/>
              </a:spcBef>
            </a:pPr>
            <a:r>
              <a:rPr lang="en-US" sz="2400" dirty="0"/>
              <a:t>Federal IRA: </a:t>
            </a:r>
          </a:p>
          <a:p>
            <a:pPr lvl="1">
              <a:lnSpc>
                <a:spcPct val="100000"/>
              </a:lnSpc>
              <a:spcBef>
                <a:spcPts val="1200"/>
              </a:spcBef>
            </a:pPr>
            <a:r>
              <a:rPr lang="en-US" sz="2000" dirty="0"/>
              <a:t>45L tax credit: $2,500 or $5,000/home (aligned with HERS) </a:t>
            </a:r>
          </a:p>
          <a:p>
            <a:pPr lvl="1">
              <a:lnSpc>
                <a:spcPct val="100000"/>
              </a:lnSpc>
              <a:spcBef>
                <a:spcPts val="1200"/>
              </a:spcBef>
            </a:pPr>
            <a:r>
              <a:rPr lang="en-US" sz="2000" dirty="0"/>
              <a:t>179D tax credit: up to $6/</a:t>
            </a:r>
            <a:r>
              <a:rPr lang="en-US" sz="2000" dirty="0" err="1"/>
              <a:t>sqft</a:t>
            </a:r>
            <a:r>
              <a:rPr lang="en-US" sz="2000" dirty="0"/>
              <a:t> for commercial &amp; multi-family</a:t>
            </a:r>
          </a:p>
          <a:p>
            <a:pPr marL="0" indent="0">
              <a:lnSpc>
                <a:spcPct val="100000"/>
              </a:lnSpc>
              <a:spcBef>
                <a:spcPts val="0"/>
              </a:spcBef>
              <a:buNone/>
            </a:pPr>
            <a:endParaRPr lang="en-US" sz="2400" dirty="0"/>
          </a:p>
        </p:txBody>
      </p:sp>
      <p:sp>
        <p:nvSpPr>
          <p:cNvPr id="15" name="TextBox 14">
            <a:extLst>
              <a:ext uri="{FF2B5EF4-FFF2-40B4-BE49-F238E27FC236}">
                <a16:creationId xmlns:a16="http://schemas.microsoft.com/office/drawing/2014/main" id="{A3106076-1D68-4D27-82BF-1D4B5BB6C8EF}"/>
              </a:ext>
            </a:extLst>
          </p:cNvPr>
          <p:cNvSpPr txBox="1"/>
          <p:nvPr/>
        </p:nvSpPr>
        <p:spPr>
          <a:xfrm>
            <a:off x="354622" y="5652724"/>
            <a:ext cx="11521440" cy="1077218"/>
          </a:xfrm>
          <a:prstGeom prst="rect">
            <a:avLst/>
          </a:prstGeom>
          <a:noFill/>
        </p:spPr>
        <p:txBody>
          <a:bodyPr wrap="square">
            <a:spAutoFit/>
          </a:bodyPr>
          <a:lstStyle/>
          <a:p>
            <a:pPr marL="0" lvl="1">
              <a:lnSpc>
                <a:spcPct val="100000"/>
              </a:lnSpc>
              <a:spcBef>
                <a:spcPts val="600"/>
              </a:spcBef>
            </a:pPr>
            <a:r>
              <a:rPr lang="en-US" sz="1800" dirty="0">
                <a:hlinkClick r:id="rId2"/>
              </a:rPr>
              <a:t>https://www.masssave.com/saving/residential-rebates/all-electric-home</a:t>
            </a:r>
            <a:endParaRPr lang="en-US" sz="1800" dirty="0"/>
          </a:p>
          <a:p>
            <a:pPr marL="0" lvl="1">
              <a:lnSpc>
                <a:spcPct val="100000"/>
              </a:lnSpc>
              <a:spcBef>
                <a:spcPts val="600"/>
              </a:spcBef>
            </a:pPr>
            <a:r>
              <a:rPr lang="en-US" sz="1800" dirty="0">
                <a:hlinkClick r:id="rId3"/>
              </a:rPr>
              <a:t>https://www.masssave.com/saving/residential-rebates/passive-house-incentives</a:t>
            </a:r>
            <a:endParaRPr lang="en-US" sz="1800" dirty="0"/>
          </a:p>
          <a:p>
            <a:pPr marL="0" lvl="1">
              <a:spcBef>
                <a:spcPts val="600"/>
              </a:spcBef>
            </a:pPr>
            <a:r>
              <a:rPr lang="en-US" dirty="0">
                <a:hlinkClick r:id="rId4"/>
              </a:rPr>
              <a:t>https://www.phius.org/phius-related-incentives-massachusetts</a:t>
            </a:r>
            <a:endParaRPr lang="en-US" dirty="0"/>
          </a:p>
        </p:txBody>
      </p:sp>
    </p:spTree>
    <p:extLst>
      <p:ext uri="{BB962C8B-B14F-4D97-AF65-F5344CB8AC3E}">
        <p14:creationId xmlns:p14="http://schemas.microsoft.com/office/powerpoint/2010/main" val="83677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btfpColumnIndicatorGroup2">
            <a:extLst>
              <a:ext uri="{FF2B5EF4-FFF2-40B4-BE49-F238E27FC236}">
                <a16:creationId xmlns:a16="http://schemas.microsoft.com/office/drawing/2014/main" id="{BBBFE00F-C5EE-4FE1-9758-27F0E855CFDD}"/>
              </a:ext>
            </a:extLst>
          </p:cNvPr>
          <p:cNvGrpSpPr/>
          <p:nvPr/>
        </p:nvGrpSpPr>
        <p:grpSpPr>
          <a:xfrm>
            <a:off x="0" y="6926580"/>
            <a:ext cx="12192000" cy="137160"/>
            <a:chOff x="0" y="6926580"/>
            <a:chExt cx="12192000" cy="137160"/>
          </a:xfrm>
        </p:grpSpPr>
        <p:sp>
          <p:nvSpPr>
            <p:cNvPr id="65" name="btfpColumnGapBlocker614109">
              <a:extLst>
                <a:ext uri="{FF2B5EF4-FFF2-40B4-BE49-F238E27FC236}">
                  <a16:creationId xmlns:a16="http://schemas.microsoft.com/office/drawing/2014/main" id="{7FE77B2A-DD82-41A7-A5B0-DB00622F9989}"/>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btfpColumnGapBlocker497556">
              <a:extLst>
                <a:ext uri="{FF2B5EF4-FFF2-40B4-BE49-F238E27FC236}">
                  <a16:creationId xmlns:a16="http://schemas.microsoft.com/office/drawing/2014/main" id="{8FE765DE-22A8-4866-971E-6D4659195BEE}"/>
                </a:ext>
              </a:extLst>
            </p:cNvPr>
            <p:cNvSpPr/>
            <p:nvPr/>
          </p:nvSpPr>
          <p:spPr>
            <a:xfrm>
              <a:off x="9470231" y="6926580"/>
              <a:ext cx="540544"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btfpColumnIndicator611008">
              <a:extLst>
                <a:ext uri="{FF2B5EF4-FFF2-40B4-BE49-F238E27FC236}">
                  <a16:creationId xmlns:a16="http://schemas.microsoft.com/office/drawing/2014/main" id="{AD1BDBDA-C6C7-448B-B9BF-BAB9C10AA998}"/>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btfpColumnIndicator869960">
              <a:extLst>
                <a:ext uri="{FF2B5EF4-FFF2-40B4-BE49-F238E27FC236}">
                  <a16:creationId xmlns:a16="http://schemas.microsoft.com/office/drawing/2014/main" id="{EA545AA2-F7A5-4324-A9E6-B0D822CC631C}"/>
                </a:ext>
              </a:extLst>
            </p:cNvPr>
            <p:cNvCxnSpPr/>
            <p:nvPr/>
          </p:nvCxnSpPr>
          <p:spPr>
            <a:xfrm flipV="1">
              <a:off x="10010775"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btfpColumnGapBlocker726764">
              <a:extLst>
                <a:ext uri="{FF2B5EF4-FFF2-40B4-BE49-F238E27FC236}">
                  <a16:creationId xmlns:a16="http://schemas.microsoft.com/office/drawing/2014/main" id="{CAD0F980-2421-4A3C-AAB0-B5677FAE74CF}"/>
                </a:ext>
              </a:extLst>
            </p:cNvPr>
            <p:cNvSpPr/>
            <p:nvPr/>
          </p:nvSpPr>
          <p:spPr>
            <a:xfrm>
              <a:off x="7053263" y="6926580"/>
              <a:ext cx="540543"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btfpColumnIndicator391982">
              <a:extLst>
                <a:ext uri="{FF2B5EF4-FFF2-40B4-BE49-F238E27FC236}">
                  <a16:creationId xmlns:a16="http://schemas.microsoft.com/office/drawing/2014/main" id="{3F29B452-E3A1-4FAB-9165-86B90FB0BC6F}"/>
                </a:ext>
              </a:extLst>
            </p:cNvPr>
            <p:cNvCxnSpPr/>
            <p:nvPr/>
          </p:nvCxnSpPr>
          <p:spPr>
            <a:xfrm flipV="1">
              <a:off x="9470231"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btfpColumnIndicator662876">
              <a:extLst>
                <a:ext uri="{FF2B5EF4-FFF2-40B4-BE49-F238E27FC236}">
                  <a16:creationId xmlns:a16="http://schemas.microsoft.com/office/drawing/2014/main" id="{95C2B312-6B20-4BEF-8794-29EE117D3F92}"/>
                </a:ext>
              </a:extLst>
            </p:cNvPr>
            <p:cNvCxnSpPr/>
            <p:nvPr/>
          </p:nvCxnSpPr>
          <p:spPr>
            <a:xfrm flipV="1">
              <a:off x="7593806"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btfpColumnGapBlocker322974">
              <a:extLst>
                <a:ext uri="{FF2B5EF4-FFF2-40B4-BE49-F238E27FC236}">
                  <a16:creationId xmlns:a16="http://schemas.microsoft.com/office/drawing/2014/main" id="{3E3874EC-52A8-4BE8-82E7-F44DCBB39270}"/>
                </a:ext>
              </a:extLst>
            </p:cNvPr>
            <p:cNvSpPr/>
            <p:nvPr/>
          </p:nvSpPr>
          <p:spPr>
            <a:xfrm>
              <a:off x="4636294" y="6926580"/>
              <a:ext cx="540544"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btfpColumnIndicator344052">
              <a:extLst>
                <a:ext uri="{FF2B5EF4-FFF2-40B4-BE49-F238E27FC236}">
                  <a16:creationId xmlns:a16="http://schemas.microsoft.com/office/drawing/2014/main" id="{87B374EA-A2D4-45C6-BC76-145DA9C9A655}"/>
                </a:ext>
              </a:extLst>
            </p:cNvPr>
            <p:cNvCxnSpPr/>
            <p:nvPr/>
          </p:nvCxnSpPr>
          <p:spPr>
            <a:xfrm flipV="1">
              <a:off x="7053263"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btfpColumnIndicator868524">
              <a:extLst>
                <a:ext uri="{FF2B5EF4-FFF2-40B4-BE49-F238E27FC236}">
                  <a16:creationId xmlns:a16="http://schemas.microsoft.com/office/drawing/2014/main" id="{AA1BEA9E-F114-42DE-AC98-6FF76F3C0672}"/>
                </a:ext>
              </a:extLst>
            </p:cNvPr>
            <p:cNvCxnSpPr/>
            <p:nvPr/>
          </p:nvCxnSpPr>
          <p:spPr>
            <a:xfrm flipV="1">
              <a:off x="5176838"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btfpColumnGapBlocker460874">
              <a:extLst>
                <a:ext uri="{FF2B5EF4-FFF2-40B4-BE49-F238E27FC236}">
                  <a16:creationId xmlns:a16="http://schemas.microsoft.com/office/drawing/2014/main" id="{B5038FBC-6EBC-4CE2-97C8-B2292E650CE8}"/>
                </a:ext>
              </a:extLst>
            </p:cNvPr>
            <p:cNvSpPr/>
            <p:nvPr/>
          </p:nvSpPr>
          <p:spPr>
            <a:xfrm>
              <a:off x="2219325" y="6926580"/>
              <a:ext cx="540544"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btfpColumnIndicator694462">
              <a:extLst>
                <a:ext uri="{FF2B5EF4-FFF2-40B4-BE49-F238E27FC236}">
                  <a16:creationId xmlns:a16="http://schemas.microsoft.com/office/drawing/2014/main" id="{719E97B9-5F3A-4FEC-8E67-B4A7C6BDE5FC}"/>
                </a:ext>
              </a:extLst>
            </p:cNvPr>
            <p:cNvCxnSpPr/>
            <p:nvPr/>
          </p:nvCxnSpPr>
          <p:spPr>
            <a:xfrm flipV="1">
              <a:off x="4636294"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btfpColumnIndicator812850">
              <a:extLst>
                <a:ext uri="{FF2B5EF4-FFF2-40B4-BE49-F238E27FC236}">
                  <a16:creationId xmlns:a16="http://schemas.microsoft.com/office/drawing/2014/main" id="{46B2166F-CAEE-42D6-BED6-0D2A75095E07}"/>
                </a:ext>
              </a:extLst>
            </p:cNvPr>
            <p:cNvCxnSpPr/>
            <p:nvPr/>
          </p:nvCxnSpPr>
          <p:spPr>
            <a:xfrm flipV="1">
              <a:off x="2759869"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btfpColumnGapBlocker999516">
              <a:extLst>
                <a:ext uri="{FF2B5EF4-FFF2-40B4-BE49-F238E27FC236}">
                  <a16:creationId xmlns:a16="http://schemas.microsoft.com/office/drawing/2014/main" id="{A9DD6011-07EE-4EB6-88B5-029CF318FA9F}"/>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btfpColumnIndicator369185">
              <a:extLst>
                <a:ext uri="{FF2B5EF4-FFF2-40B4-BE49-F238E27FC236}">
                  <a16:creationId xmlns:a16="http://schemas.microsoft.com/office/drawing/2014/main" id="{86224D24-C7D3-459A-B1D7-10159B0DA1E1}"/>
                </a:ext>
              </a:extLst>
            </p:cNvPr>
            <p:cNvCxnSpPr/>
            <p:nvPr/>
          </p:nvCxnSpPr>
          <p:spPr>
            <a:xfrm flipV="1">
              <a:off x="2219325"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btfpColumnIndicator445545">
              <a:extLst>
                <a:ext uri="{FF2B5EF4-FFF2-40B4-BE49-F238E27FC236}">
                  <a16:creationId xmlns:a16="http://schemas.microsoft.com/office/drawing/2014/main" id="{7BB62A03-04B1-4972-B3F0-1E8FEF6BE02E}"/>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6" name="btfpColumnIndicatorGroup1">
            <a:extLst>
              <a:ext uri="{FF2B5EF4-FFF2-40B4-BE49-F238E27FC236}">
                <a16:creationId xmlns:a16="http://schemas.microsoft.com/office/drawing/2014/main" id="{95D91E0F-2934-4BC8-93DD-8C8DBA1E29FF}"/>
              </a:ext>
            </a:extLst>
          </p:cNvPr>
          <p:cNvGrpSpPr/>
          <p:nvPr/>
        </p:nvGrpSpPr>
        <p:grpSpPr>
          <a:xfrm>
            <a:off x="0" y="-205740"/>
            <a:ext cx="12192000" cy="137160"/>
            <a:chOff x="0" y="-205740"/>
            <a:chExt cx="12192000" cy="137160"/>
          </a:xfrm>
        </p:grpSpPr>
        <p:sp>
          <p:nvSpPr>
            <p:cNvPr id="64" name="btfpColumnGapBlocker118042">
              <a:extLst>
                <a:ext uri="{FF2B5EF4-FFF2-40B4-BE49-F238E27FC236}">
                  <a16:creationId xmlns:a16="http://schemas.microsoft.com/office/drawing/2014/main" id="{651B57DC-5C1C-4C16-B892-E4C576787DA2}"/>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btfpColumnGapBlocker922728">
              <a:extLst>
                <a:ext uri="{FF2B5EF4-FFF2-40B4-BE49-F238E27FC236}">
                  <a16:creationId xmlns:a16="http://schemas.microsoft.com/office/drawing/2014/main" id="{10552FAB-66AF-4C43-9A2C-C614C7217773}"/>
                </a:ext>
              </a:extLst>
            </p:cNvPr>
            <p:cNvSpPr/>
            <p:nvPr/>
          </p:nvSpPr>
          <p:spPr>
            <a:xfrm>
              <a:off x="9470231" y="-205740"/>
              <a:ext cx="540544"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btfpColumnIndicator301545">
              <a:extLst>
                <a:ext uri="{FF2B5EF4-FFF2-40B4-BE49-F238E27FC236}">
                  <a16:creationId xmlns:a16="http://schemas.microsoft.com/office/drawing/2014/main" id="{1B945C39-2D27-4B99-8F6E-161275545F5D}"/>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btfpColumnIndicator376883">
              <a:extLst>
                <a:ext uri="{FF2B5EF4-FFF2-40B4-BE49-F238E27FC236}">
                  <a16:creationId xmlns:a16="http://schemas.microsoft.com/office/drawing/2014/main" id="{23DD4A3E-6B0B-4265-9C60-5A6D4AED1361}"/>
                </a:ext>
              </a:extLst>
            </p:cNvPr>
            <p:cNvCxnSpPr/>
            <p:nvPr/>
          </p:nvCxnSpPr>
          <p:spPr>
            <a:xfrm flipV="1">
              <a:off x="10010775"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btfpColumnGapBlocker307965">
              <a:extLst>
                <a:ext uri="{FF2B5EF4-FFF2-40B4-BE49-F238E27FC236}">
                  <a16:creationId xmlns:a16="http://schemas.microsoft.com/office/drawing/2014/main" id="{FBFA05F2-4A56-4421-B712-50CEC081C742}"/>
                </a:ext>
              </a:extLst>
            </p:cNvPr>
            <p:cNvSpPr/>
            <p:nvPr/>
          </p:nvSpPr>
          <p:spPr>
            <a:xfrm>
              <a:off x="7053263" y="-205740"/>
              <a:ext cx="540543"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btfpColumnIndicator476224">
              <a:extLst>
                <a:ext uri="{FF2B5EF4-FFF2-40B4-BE49-F238E27FC236}">
                  <a16:creationId xmlns:a16="http://schemas.microsoft.com/office/drawing/2014/main" id="{B4B86F2C-C7C7-4D7A-997E-96905758D180}"/>
                </a:ext>
              </a:extLst>
            </p:cNvPr>
            <p:cNvCxnSpPr/>
            <p:nvPr/>
          </p:nvCxnSpPr>
          <p:spPr>
            <a:xfrm flipV="1">
              <a:off x="9470231"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btfpColumnIndicator416766">
              <a:extLst>
                <a:ext uri="{FF2B5EF4-FFF2-40B4-BE49-F238E27FC236}">
                  <a16:creationId xmlns:a16="http://schemas.microsoft.com/office/drawing/2014/main" id="{63221C1F-FF1D-4CCE-8D05-0678CB15F69A}"/>
                </a:ext>
              </a:extLst>
            </p:cNvPr>
            <p:cNvCxnSpPr/>
            <p:nvPr/>
          </p:nvCxnSpPr>
          <p:spPr>
            <a:xfrm flipV="1">
              <a:off x="7593806"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btfpColumnGapBlocker806750">
              <a:extLst>
                <a:ext uri="{FF2B5EF4-FFF2-40B4-BE49-F238E27FC236}">
                  <a16:creationId xmlns:a16="http://schemas.microsoft.com/office/drawing/2014/main" id="{8CD59C4A-4B4F-49F9-B8BA-1C9362FD4D51}"/>
                </a:ext>
              </a:extLst>
            </p:cNvPr>
            <p:cNvSpPr/>
            <p:nvPr/>
          </p:nvSpPr>
          <p:spPr>
            <a:xfrm>
              <a:off x="4636294" y="-205740"/>
              <a:ext cx="540544"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btfpColumnIndicator682902">
              <a:extLst>
                <a:ext uri="{FF2B5EF4-FFF2-40B4-BE49-F238E27FC236}">
                  <a16:creationId xmlns:a16="http://schemas.microsoft.com/office/drawing/2014/main" id="{9CBCC0F1-FC6A-444A-83A0-7CD6B72A2F4F}"/>
                </a:ext>
              </a:extLst>
            </p:cNvPr>
            <p:cNvCxnSpPr/>
            <p:nvPr/>
          </p:nvCxnSpPr>
          <p:spPr>
            <a:xfrm flipV="1">
              <a:off x="7053263"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btfpColumnIndicator640398">
              <a:extLst>
                <a:ext uri="{FF2B5EF4-FFF2-40B4-BE49-F238E27FC236}">
                  <a16:creationId xmlns:a16="http://schemas.microsoft.com/office/drawing/2014/main" id="{7CAC9E39-F190-4301-ABB9-64F87BFEE67F}"/>
                </a:ext>
              </a:extLst>
            </p:cNvPr>
            <p:cNvCxnSpPr/>
            <p:nvPr/>
          </p:nvCxnSpPr>
          <p:spPr>
            <a:xfrm flipV="1">
              <a:off x="5176838"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btfpColumnGapBlocker663339">
              <a:extLst>
                <a:ext uri="{FF2B5EF4-FFF2-40B4-BE49-F238E27FC236}">
                  <a16:creationId xmlns:a16="http://schemas.microsoft.com/office/drawing/2014/main" id="{496CD76F-4A80-4F73-A211-D2C114EE6770}"/>
                </a:ext>
              </a:extLst>
            </p:cNvPr>
            <p:cNvSpPr/>
            <p:nvPr/>
          </p:nvSpPr>
          <p:spPr>
            <a:xfrm>
              <a:off x="2219325" y="-205740"/>
              <a:ext cx="540544"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btfpColumnIndicator474957">
              <a:extLst>
                <a:ext uri="{FF2B5EF4-FFF2-40B4-BE49-F238E27FC236}">
                  <a16:creationId xmlns:a16="http://schemas.microsoft.com/office/drawing/2014/main" id="{05324335-A03F-48A1-B054-0CA43FCC572A}"/>
                </a:ext>
              </a:extLst>
            </p:cNvPr>
            <p:cNvCxnSpPr/>
            <p:nvPr/>
          </p:nvCxnSpPr>
          <p:spPr>
            <a:xfrm flipV="1">
              <a:off x="4636294"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btfpColumnIndicator295394">
              <a:extLst>
                <a:ext uri="{FF2B5EF4-FFF2-40B4-BE49-F238E27FC236}">
                  <a16:creationId xmlns:a16="http://schemas.microsoft.com/office/drawing/2014/main" id="{5E7BCBA5-3DE4-45BE-9E96-D4462E7F52EC}"/>
                </a:ext>
              </a:extLst>
            </p:cNvPr>
            <p:cNvCxnSpPr/>
            <p:nvPr/>
          </p:nvCxnSpPr>
          <p:spPr>
            <a:xfrm flipV="1">
              <a:off x="2759869"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btfpColumnGapBlocker578060">
              <a:extLst>
                <a:ext uri="{FF2B5EF4-FFF2-40B4-BE49-F238E27FC236}">
                  <a16:creationId xmlns:a16="http://schemas.microsoft.com/office/drawing/2014/main" id="{845A50DD-CD2D-459E-B6FB-E7C834074BA7}"/>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btfpColumnIndicator820436">
              <a:extLst>
                <a:ext uri="{FF2B5EF4-FFF2-40B4-BE49-F238E27FC236}">
                  <a16:creationId xmlns:a16="http://schemas.microsoft.com/office/drawing/2014/main" id="{DFEC0191-2460-43A2-9684-83C0E620D011}"/>
                </a:ext>
              </a:extLst>
            </p:cNvPr>
            <p:cNvCxnSpPr/>
            <p:nvPr/>
          </p:nvCxnSpPr>
          <p:spPr>
            <a:xfrm flipV="1">
              <a:off x="2219325"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btfpColumnIndicator460299">
              <a:extLst>
                <a:ext uri="{FF2B5EF4-FFF2-40B4-BE49-F238E27FC236}">
                  <a16:creationId xmlns:a16="http://schemas.microsoft.com/office/drawing/2014/main" id="{E49388FE-7740-4ACF-8E40-96F96A5B5AC4}"/>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B14DA87-F39C-49DC-9AAF-3670A49BD76A}"/>
              </a:ext>
            </a:extLst>
          </p:cNvPr>
          <p:cNvSpPr>
            <a:spLocks noGrp="1"/>
          </p:cNvSpPr>
          <p:nvPr>
            <p:ph type="title"/>
          </p:nvPr>
        </p:nvSpPr>
        <p:spPr/>
        <p:txBody>
          <a:bodyPr/>
          <a:lstStyle/>
          <a:p>
            <a:r>
              <a:rPr lang="en-US" dirty="0"/>
              <a:t>What happens to the grid when we electrify everything</a:t>
            </a:r>
          </a:p>
        </p:txBody>
      </p:sp>
      <p:pic>
        <p:nvPicPr>
          <p:cNvPr id="17" name="Content Placeholder 16">
            <a:extLst>
              <a:ext uri="{FF2B5EF4-FFF2-40B4-BE49-F238E27FC236}">
                <a16:creationId xmlns:a16="http://schemas.microsoft.com/office/drawing/2014/main" id="{6CB31C60-245B-43D4-8410-6E904C370863}"/>
              </a:ext>
            </a:extLst>
          </p:cNvPr>
          <p:cNvPicPr>
            <a:picLocks noGrp="1" noChangeAspect="1"/>
          </p:cNvPicPr>
          <p:nvPr>
            <p:ph idx="1"/>
            <p:custDataLst>
              <p:tags r:id="rId2"/>
            </p:custDataLst>
          </p:nvPr>
        </p:nvPicPr>
        <p:blipFill rotWithShape="1">
          <a:blip r:embed="rId5" cstate="print">
            <a:extLst>
              <a:ext uri="{28A0092B-C50C-407E-A947-70E740481C1C}">
                <a14:useLocalDpi xmlns:a14="http://schemas.microsoft.com/office/drawing/2010/main" val="0"/>
              </a:ext>
            </a:extLst>
          </a:blip>
          <a:srcRect l="65605"/>
          <a:stretch/>
        </p:blipFill>
        <p:spPr>
          <a:xfrm>
            <a:off x="7593806" y="1295400"/>
            <a:ext cx="3970638" cy="5295900"/>
          </a:xfrm>
        </p:spPr>
      </p:pic>
      <p:sp>
        <p:nvSpPr>
          <p:cNvPr id="68" name="btfpBulletedList547588">
            <a:extLst>
              <a:ext uri="{FF2B5EF4-FFF2-40B4-BE49-F238E27FC236}">
                <a16:creationId xmlns:a16="http://schemas.microsoft.com/office/drawing/2014/main" id="{259ED12B-340D-4E96-B33D-41B50AD22756}"/>
              </a:ext>
            </a:extLst>
          </p:cNvPr>
          <p:cNvSpPr txBox="1"/>
          <p:nvPr>
            <p:custDataLst>
              <p:tags r:id="rId3"/>
            </p:custDataLst>
          </p:nvPr>
        </p:nvSpPr>
        <p:spPr>
          <a:xfrm>
            <a:off x="342900" y="1295400"/>
            <a:ext cx="6710363" cy="4708981"/>
          </a:xfrm>
          <a:prstGeom prst="rect">
            <a:avLst/>
          </a:prstGeom>
          <a:noFill/>
        </p:spPr>
        <p:txBody>
          <a:bodyPr vert="horz" wrap="square" rtlCol="0">
            <a:spAutoFit/>
          </a:bodyPr>
          <a:lstStyle/>
          <a:p>
            <a:pPr>
              <a:spcBef>
                <a:spcPts val="1800"/>
              </a:spcBef>
            </a:pPr>
            <a:r>
              <a:rPr lang="en-US" sz="2400" dirty="0"/>
              <a:t>The state of Massachusetts completed a study in 2021 when developing the revised code that found</a:t>
            </a:r>
          </a:p>
          <a:p>
            <a:pPr marL="177800" indent="-177800">
              <a:spcBef>
                <a:spcPts val="1800"/>
              </a:spcBef>
              <a:buChar char="•"/>
            </a:pPr>
            <a:r>
              <a:rPr lang="en-US" sz="2400" dirty="0"/>
              <a:t>The same or lower peak electric use for most building types</a:t>
            </a:r>
          </a:p>
          <a:p>
            <a:pPr marL="177800" indent="-177800">
              <a:spcBef>
                <a:spcPts val="1800"/>
              </a:spcBef>
              <a:buChar char="•"/>
            </a:pPr>
            <a:r>
              <a:rPr lang="en-US" sz="2400" dirty="0"/>
              <a:t>Modest peak electric increases in residential</a:t>
            </a:r>
          </a:p>
          <a:p>
            <a:pPr marL="177800" indent="-177800">
              <a:spcBef>
                <a:spcPts val="1800"/>
              </a:spcBef>
              <a:buChar char="•"/>
            </a:pPr>
            <a:r>
              <a:rPr lang="en-US" sz="2400" dirty="0"/>
              <a:t>Across Massachusetts: about 5% increase in peak electric</a:t>
            </a:r>
          </a:p>
          <a:p>
            <a:pPr marL="177800" indent="-177800">
              <a:spcBef>
                <a:spcPts val="1800"/>
              </a:spcBef>
              <a:buChar char="•"/>
            </a:pPr>
            <a:r>
              <a:rPr lang="en-US" sz="2400" dirty="0"/>
              <a:t>Key is demand reduction, which is the priority in the new code with the focus on increased energy efficiency requirements</a:t>
            </a:r>
            <a:endParaRPr lang="en-US" sz="2200" dirty="0"/>
          </a:p>
        </p:txBody>
      </p:sp>
    </p:spTree>
    <p:custDataLst>
      <p:tags r:id="rId1"/>
    </p:custDataLst>
    <p:extLst>
      <p:ext uri="{BB962C8B-B14F-4D97-AF65-F5344CB8AC3E}">
        <p14:creationId xmlns:p14="http://schemas.microsoft.com/office/powerpoint/2010/main" val="181378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CD005CFD-C513-43BC-9106-7192BD863883}"/>
              </a:ext>
            </a:extLst>
          </p:cNvPr>
          <p:cNvGrpSpPr/>
          <p:nvPr/>
        </p:nvGrpSpPr>
        <p:grpSpPr>
          <a:xfrm>
            <a:off x="0" y="6926580"/>
            <a:ext cx="12192000" cy="137160"/>
            <a:chOff x="0" y="6926580"/>
            <a:chExt cx="12192000" cy="137160"/>
          </a:xfrm>
        </p:grpSpPr>
        <p:sp>
          <p:nvSpPr>
            <p:cNvPr id="11" name="btfpColumnGapBlocker812589">
              <a:extLst>
                <a:ext uri="{FF2B5EF4-FFF2-40B4-BE49-F238E27FC236}">
                  <a16:creationId xmlns:a16="http://schemas.microsoft.com/office/drawing/2014/main" id="{7133D433-412E-4783-A89F-8F5ADEE16114}"/>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tfpColumnGapBlocker504284">
              <a:extLst>
                <a:ext uri="{FF2B5EF4-FFF2-40B4-BE49-F238E27FC236}">
                  <a16:creationId xmlns:a16="http://schemas.microsoft.com/office/drawing/2014/main" id="{5BC8057C-2A16-4915-9A0B-C2046EF5C9C7}"/>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btfpColumnIndicator677162">
              <a:extLst>
                <a:ext uri="{FF2B5EF4-FFF2-40B4-BE49-F238E27FC236}">
                  <a16:creationId xmlns:a16="http://schemas.microsoft.com/office/drawing/2014/main" id="{3E88ACBA-C8E4-4683-96FB-41155FACF852}"/>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btfpColumnIndicator440219">
              <a:extLst>
                <a:ext uri="{FF2B5EF4-FFF2-40B4-BE49-F238E27FC236}">
                  <a16:creationId xmlns:a16="http://schemas.microsoft.com/office/drawing/2014/main" id="{77642B73-5D17-410E-A6E1-8A96AFF51367}"/>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btfpColumnIndicatorGroup1">
            <a:extLst>
              <a:ext uri="{FF2B5EF4-FFF2-40B4-BE49-F238E27FC236}">
                <a16:creationId xmlns:a16="http://schemas.microsoft.com/office/drawing/2014/main" id="{7C6186D5-B370-4A18-BA50-550B367F6357}"/>
              </a:ext>
            </a:extLst>
          </p:cNvPr>
          <p:cNvGrpSpPr/>
          <p:nvPr/>
        </p:nvGrpSpPr>
        <p:grpSpPr>
          <a:xfrm>
            <a:off x="0" y="-205740"/>
            <a:ext cx="12192000" cy="137160"/>
            <a:chOff x="0" y="-205740"/>
            <a:chExt cx="12192000" cy="137160"/>
          </a:xfrm>
        </p:grpSpPr>
        <p:sp>
          <p:nvSpPr>
            <p:cNvPr id="10" name="btfpColumnGapBlocker939231">
              <a:extLst>
                <a:ext uri="{FF2B5EF4-FFF2-40B4-BE49-F238E27FC236}">
                  <a16:creationId xmlns:a16="http://schemas.microsoft.com/office/drawing/2014/main" id="{89B4CFD9-5C69-43F1-A120-3FD274FCF92F}"/>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tfpColumnGapBlocker439338">
              <a:extLst>
                <a:ext uri="{FF2B5EF4-FFF2-40B4-BE49-F238E27FC236}">
                  <a16:creationId xmlns:a16="http://schemas.microsoft.com/office/drawing/2014/main" id="{4D395043-859F-40A5-B0BF-E39C2406D43A}"/>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btfpColumnIndicator711628">
              <a:extLst>
                <a:ext uri="{FF2B5EF4-FFF2-40B4-BE49-F238E27FC236}">
                  <a16:creationId xmlns:a16="http://schemas.microsoft.com/office/drawing/2014/main" id="{3D721191-6E54-4086-BA5B-AA17796A6EAF}"/>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978875">
              <a:extLst>
                <a:ext uri="{FF2B5EF4-FFF2-40B4-BE49-F238E27FC236}">
                  <a16:creationId xmlns:a16="http://schemas.microsoft.com/office/drawing/2014/main" id="{AED2173F-57B7-4743-8BE9-E9C30B7C6A52}"/>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8D96399-5B0D-47D9-96AC-C197384B972E}"/>
              </a:ext>
            </a:extLst>
          </p:cNvPr>
          <p:cNvSpPr>
            <a:spLocks noGrp="1"/>
          </p:cNvSpPr>
          <p:nvPr>
            <p:ph type="title"/>
          </p:nvPr>
        </p:nvSpPr>
        <p:spPr/>
        <p:txBody>
          <a:bodyPr/>
          <a:lstStyle/>
          <a:p>
            <a:r>
              <a:rPr lang="en-US" dirty="0"/>
              <a:t>Are efficient buildings really that expensive</a:t>
            </a:r>
          </a:p>
        </p:txBody>
      </p:sp>
      <p:sp>
        <p:nvSpPr>
          <p:cNvPr id="3" name="Content Placeholder 2">
            <a:extLst>
              <a:ext uri="{FF2B5EF4-FFF2-40B4-BE49-F238E27FC236}">
                <a16:creationId xmlns:a16="http://schemas.microsoft.com/office/drawing/2014/main" id="{3421B454-F78C-403E-B205-746793510EF9}"/>
              </a:ext>
            </a:extLst>
          </p:cNvPr>
          <p:cNvSpPr>
            <a:spLocks noGrp="1"/>
          </p:cNvSpPr>
          <p:nvPr>
            <p:ph idx="1"/>
          </p:nvPr>
        </p:nvSpPr>
        <p:spPr>
          <a:xfrm>
            <a:off x="354624" y="1301257"/>
            <a:ext cx="6581235" cy="5294376"/>
          </a:xfrm>
        </p:spPr>
        <p:txBody>
          <a:bodyPr/>
          <a:lstStyle/>
          <a:p>
            <a:r>
              <a:rPr lang="en-US" dirty="0"/>
              <a:t>Average Incremental building costs: 2-4% *</a:t>
            </a:r>
          </a:p>
          <a:p>
            <a:r>
              <a:rPr lang="en-US" dirty="0"/>
              <a:t>Typical Cost Increases</a:t>
            </a:r>
          </a:p>
          <a:p>
            <a:pPr lvl="1"/>
            <a:r>
              <a:rPr lang="en-US" dirty="0"/>
              <a:t>Window shading features to prevent summer overheating</a:t>
            </a:r>
          </a:p>
          <a:p>
            <a:pPr lvl="1"/>
            <a:r>
              <a:rPr lang="en-US" dirty="0"/>
              <a:t>Ventilation upgrades to supply fresh air to living and bedrooms</a:t>
            </a:r>
          </a:p>
          <a:p>
            <a:pPr lvl="1"/>
            <a:r>
              <a:rPr lang="en-US" dirty="0"/>
              <a:t>Air sealing</a:t>
            </a:r>
          </a:p>
          <a:p>
            <a:pPr lvl="1"/>
            <a:r>
              <a:rPr lang="en-US" dirty="0"/>
              <a:t>Window upgrades </a:t>
            </a:r>
          </a:p>
          <a:p>
            <a:pPr lvl="1"/>
            <a:r>
              <a:rPr lang="en-US" dirty="0"/>
              <a:t>Design and consultant costs (offset by available grants)</a:t>
            </a:r>
          </a:p>
          <a:p>
            <a:r>
              <a:rPr lang="en-US" dirty="0"/>
              <a:t>Typical Cost Savings</a:t>
            </a:r>
          </a:p>
          <a:p>
            <a:pPr lvl="1"/>
            <a:r>
              <a:rPr lang="en-US" dirty="0"/>
              <a:t>Significantly reduced Heating and Cooling costs (both equipment and running)</a:t>
            </a:r>
          </a:p>
          <a:p>
            <a:pPr lvl="1"/>
            <a:r>
              <a:rPr lang="en-US" dirty="0"/>
              <a:t>Operating costs are as much as 50% lower compared to typical homes</a:t>
            </a:r>
          </a:p>
          <a:p>
            <a:r>
              <a:rPr lang="en-US" dirty="0">
                <a:hlinkClick r:id="rId4"/>
              </a:rPr>
              <a:t>Scaling Up Passive House Multifamily: The Massachusetts Story</a:t>
            </a:r>
            <a:endParaRPr lang="en-US" dirty="0"/>
          </a:p>
        </p:txBody>
      </p:sp>
      <p:sp>
        <p:nvSpPr>
          <p:cNvPr id="14" name="btfpNotesBox602960">
            <a:extLst>
              <a:ext uri="{FF2B5EF4-FFF2-40B4-BE49-F238E27FC236}">
                <a16:creationId xmlns:a16="http://schemas.microsoft.com/office/drawing/2014/main" id="{78F82A24-8C3D-4F26-9003-09C4982D0EA3}"/>
              </a:ext>
            </a:extLst>
          </p:cNvPr>
          <p:cNvSpPr txBox="1"/>
          <p:nvPr>
            <p:custDataLst>
              <p:tags r:id="rId2"/>
            </p:custDataLst>
          </p:nvPr>
        </p:nvSpPr>
        <p:spPr>
          <a:xfrm>
            <a:off x="342900" y="6345079"/>
            <a:ext cx="11544300" cy="246221"/>
          </a:xfrm>
          <a:prstGeom prst="rect">
            <a:avLst/>
          </a:prstGeom>
          <a:noFill/>
        </p:spPr>
        <p:txBody>
          <a:bodyPr vert="horz" wrap="square" lIns="0" tIns="0" rIns="0" bIns="0" rtlCol="0" anchor="b">
            <a:spAutoFit/>
          </a:bodyPr>
          <a:lstStyle/>
          <a:p>
            <a:r>
              <a:rPr lang="en-US" sz="1600" dirty="0">
                <a:solidFill>
                  <a:srgbClr val="000000"/>
                </a:solidFill>
                <a:latin typeface="+mj-lt"/>
              </a:rPr>
              <a:t>* </a:t>
            </a:r>
            <a:r>
              <a:rPr lang="en-US" sz="1600" b="1" dirty="0">
                <a:solidFill>
                  <a:srgbClr val="000000"/>
                </a:solidFill>
                <a:latin typeface="+mj-lt"/>
              </a:rPr>
              <a:t>Based on </a:t>
            </a:r>
            <a:r>
              <a:rPr lang="en-US" sz="1600" b="1" i="0" dirty="0" err="1">
                <a:solidFill>
                  <a:srgbClr val="868686"/>
                </a:solidFill>
                <a:effectLst/>
                <a:latin typeface="+mj-lt"/>
              </a:rPr>
              <a:t>MassCEC’s</a:t>
            </a:r>
            <a:r>
              <a:rPr lang="en-US" sz="1600" b="1" i="0" dirty="0">
                <a:solidFill>
                  <a:srgbClr val="868686"/>
                </a:solidFill>
                <a:effectLst/>
                <a:latin typeface="+mj-lt"/>
              </a:rPr>
              <a:t> Passive House Design Challenge issued in 2018</a:t>
            </a:r>
            <a:endParaRPr lang="en-US" sz="1600" b="1" dirty="0">
              <a:solidFill>
                <a:srgbClr val="000000"/>
              </a:solidFill>
              <a:latin typeface="+mj-lt"/>
            </a:endParaRPr>
          </a:p>
        </p:txBody>
      </p:sp>
      <p:pic>
        <p:nvPicPr>
          <p:cNvPr id="15" name="Picture 14">
            <a:extLst>
              <a:ext uri="{FF2B5EF4-FFF2-40B4-BE49-F238E27FC236}">
                <a16:creationId xmlns:a16="http://schemas.microsoft.com/office/drawing/2014/main" id="{F4080108-8B87-47C1-B691-DD0D77786325}"/>
              </a:ext>
            </a:extLst>
          </p:cNvPr>
          <p:cNvPicPr>
            <a:picLocks noChangeAspect="1"/>
          </p:cNvPicPr>
          <p:nvPr/>
        </p:nvPicPr>
        <p:blipFill>
          <a:blip r:embed="rId5"/>
          <a:stretch>
            <a:fillRect/>
          </a:stretch>
        </p:blipFill>
        <p:spPr>
          <a:xfrm>
            <a:off x="6938058" y="2190228"/>
            <a:ext cx="4974355" cy="2851643"/>
          </a:xfrm>
          <a:prstGeom prst="rect">
            <a:avLst/>
          </a:prstGeom>
        </p:spPr>
      </p:pic>
    </p:spTree>
    <p:custDataLst>
      <p:tags r:id="rId1"/>
    </p:custDataLst>
    <p:extLst>
      <p:ext uri="{BB962C8B-B14F-4D97-AF65-F5344CB8AC3E}">
        <p14:creationId xmlns:p14="http://schemas.microsoft.com/office/powerpoint/2010/main" val="422633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btfpColumnIndicatorGroup2">
            <a:extLst>
              <a:ext uri="{FF2B5EF4-FFF2-40B4-BE49-F238E27FC236}">
                <a16:creationId xmlns:a16="http://schemas.microsoft.com/office/drawing/2014/main" id="{FDE845D7-C43D-4E6D-9587-C63CF144F4A9}"/>
              </a:ext>
            </a:extLst>
          </p:cNvPr>
          <p:cNvGrpSpPr/>
          <p:nvPr/>
        </p:nvGrpSpPr>
        <p:grpSpPr>
          <a:xfrm>
            <a:off x="0" y="6926580"/>
            <a:ext cx="12192000" cy="137160"/>
            <a:chOff x="0" y="6926580"/>
            <a:chExt cx="12192000" cy="137160"/>
          </a:xfrm>
        </p:grpSpPr>
        <p:sp>
          <p:nvSpPr>
            <p:cNvPr id="55" name="btfpColumnGapBlocker953481">
              <a:extLst>
                <a:ext uri="{FF2B5EF4-FFF2-40B4-BE49-F238E27FC236}">
                  <a16:creationId xmlns:a16="http://schemas.microsoft.com/office/drawing/2014/main" id="{472883E9-80BC-4B1A-8C72-8A64D40F5A82}"/>
                </a:ext>
              </a:extLst>
            </p:cNvPr>
            <p:cNvSpPr/>
            <p:nvPr/>
          </p:nvSpPr>
          <p:spPr>
            <a:xfrm>
              <a:off x="11887200" y="6926580"/>
              <a:ext cx="3048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btfpColumnGapBlocker948471">
              <a:extLst>
                <a:ext uri="{FF2B5EF4-FFF2-40B4-BE49-F238E27FC236}">
                  <a16:creationId xmlns:a16="http://schemas.microsoft.com/office/drawing/2014/main" id="{EFEE01AE-0DEB-4632-AD10-9373EDA8D55D}"/>
                </a:ext>
              </a:extLst>
            </p:cNvPr>
            <p:cNvSpPr/>
            <p:nvPr/>
          </p:nvSpPr>
          <p:spPr>
            <a:xfrm>
              <a:off x="7858919" y="6926580"/>
              <a:ext cx="540544"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btfpColumnIndicator962819">
              <a:extLst>
                <a:ext uri="{FF2B5EF4-FFF2-40B4-BE49-F238E27FC236}">
                  <a16:creationId xmlns:a16="http://schemas.microsoft.com/office/drawing/2014/main" id="{2819D74E-ABD2-4DB9-A4FE-511ADA337BD7}"/>
                </a:ext>
              </a:extLst>
            </p:cNvPr>
            <p:cNvCxnSpPr/>
            <p:nvPr/>
          </p:nvCxnSpPr>
          <p:spPr>
            <a:xfrm flipV="1">
              <a:off x="11887200"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btfpColumnIndicator977874">
              <a:extLst>
                <a:ext uri="{FF2B5EF4-FFF2-40B4-BE49-F238E27FC236}">
                  <a16:creationId xmlns:a16="http://schemas.microsoft.com/office/drawing/2014/main" id="{E11C680E-185D-4934-8E79-4042806D12FC}"/>
                </a:ext>
              </a:extLst>
            </p:cNvPr>
            <p:cNvCxnSpPr/>
            <p:nvPr/>
          </p:nvCxnSpPr>
          <p:spPr>
            <a:xfrm flipV="1">
              <a:off x="8399463"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btfpColumnGapBlocker547138">
              <a:extLst>
                <a:ext uri="{FF2B5EF4-FFF2-40B4-BE49-F238E27FC236}">
                  <a16:creationId xmlns:a16="http://schemas.microsoft.com/office/drawing/2014/main" id="{4FB96DBD-42E1-443E-9738-D0C5509C17D3}"/>
                </a:ext>
              </a:extLst>
            </p:cNvPr>
            <p:cNvSpPr/>
            <p:nvPr/>
          </p:nvSpPr>
          <p:spPr>
            <a:xfrm>
              <a:off x="3830638" y="6926580"/>
              <a:ext cx="540543"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btfpColumnIndicator549045">
              <a:extLst>
                <a:ext uri="{FF2B5EF4-FFF2-40B4-BE49-F238E27FC236}">
                  <a16:creationId xmlns:a16="http://schemas.microsoft.com/office/drawing/2014/main" id="{F2A18523-B15F-489F-B3AB-AB6359448375}"/>
                </a:ext>
              </a:extLst>
            </p:cNvPr>
            <p:cNvCxnSpPr/>
            <p:nvPr/>
          </p:nvCxnSpPr>
          <p:spPr>
            <a:xfrm flipV="1">
              <a:off x="7858919"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btfpColumnIndicator445029">
              <a:extLst>
                <a:ext uri="{FF2B5EF4-FFF2-40B4-BE49-F238E27FC236}">
                  <a16:creationId xmlns:a16="http://schemas.microsoft.com/office/drawing/2014/main" id="{86EA998D-FCEC-4E4E-9907-92D6C36C0D65}"/>
                </a:ext>
              </a:extLst>
            </p:cNvPr>
            <p:cNvCxnSpPr/>
            <p:nvPr/>
          </p:nvCxnSpPr>
          <p:spPr>
            <a:xfrm flipV="1">
              <a:off x="4371181"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btfpColumnGapBlocker826433">
              <a:extLst>
                <a:ext uri="{FF2B5EF4-FFF2-40B4-BE49-F238E27FC236}">
                  <a16:creationId xmlns:a16="http://schemas.microsoft.com/office/drawing/2014/main" id="{0F03CEDF-B740-43AD-AA8A-BC0106E1EADE}"/>
                </a:ext>
              </a:extLst>
            </p:cNvPr>
            <p:cNvSpPr/>
            <p:nvPr/>
          </p:nvSpPr>
          <p:spPr>
            <a:xfrm>
              <a:off x="0" y="6926580"/>
              <a:ext cx="3429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btfpColumnIndicator806346">
              <a:extLst>
                <a:ext uri="{FF2B5EF4-FFF2-40B4-BE49-F238E27FC236}">
                  <a16:creationId xmlns:a16="http://schemas.microsoft.com/office/drawing/2014/main" id="{3650DFF9-898E-44EC-B2BB-2B2CD63B10CF}"/>
                </a:ext>
              </a:extLst>
            </p:cNvPr>
            <p:cNvCxnSpPr/>
            <p:nvPr/>
          </p:nvCxnSpPr>
          <p:spPr>
            <a:xfrm flipV="1">
              <a:off x="3830638"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btfpColumnIndicator636971">
              <a:extLst>
                <a:ext uri="{FF2B5EF4-FFF2-40B4-BE49-F238E27FC236}">
                  <a16:creationId xmlns:a16="http://schemas.microsoft.com/office/drawing/2014/main" id="{80DD530E-4EC7-453C-8130-C5999E3B8323}"/>
                </a:ext>
              </a:extLst>
            </p:cNvPr>
            <p:cNvCxnSpPr/>
            <p:nvPr/>
          </p:nvCxnSpPr>
          <p:spPr>
            <a:xfrm flipV="1">
              <a:off x="342900"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6" name="btfpColumnIndicatorGroup1">
            <a:extLst>
              <a:ext uri="{FF2B5EF4-FFF2-40B4-BE49-F238E27FC236}">
                <a16:creationId xmlns:a16="http://schemas.microsoft.com/office/drawing/2014/main" id="{E857A36C-7490-4016-9AD0-60B13F45CA7D}"/>
              </a:ext>
            </a:extLst>
          </p:cNvPr>
          <p:cNvGrpSpPr/>
          <p:nvPr/>
        </p:nvGrpSpPr>
        <p:grpSpPr>
          <a:xfrm>
            <a:off x="0" y="-205740"/>
            <a:ext cx="12192000" cy="137160"/>
            <a:chOff x="0" y="-205740"/>
            <a:chExt cx="12192000" cy="137160"/>
          </a:xfrm>
        </p:grpSpPr>
        <p:sp>
          <p:nvSpPr>
            <p:cNvPr id="54" name="btfpColumnGapBlocker900505">
              <a:extLst>
                <a:ext uri="{FF2B5EF4-FFF2-40B4-BE49-F238E27FC236}">
                  <a16:creationId xmlns:a16="http://schemas.microsoft.com/office/drawing/2014/main" id="{19A2D8EC-A091-402A-BC0A-FF5EAF1D0526}"/>
                </a:ext>
              </a:extLst>
            </p:cNvPr>
            <p:cNvSpPr/>
            <p:nvPr/>
          </p:nvSpPr>
          <p:spPr>
            <a:xfrm>
              <a:off x="11887200" y="-205740"/>
              <a:ext cx="3048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btfpColumnGapBlocker772636">
              <a:extLst>
                <a:ext uri="{FF2B5EF4-FFF2-40B4-BE49-F238E27FC236}">
                  <a16:creationId xmlns:a16="http://schemas.microsoft.com/office/drawing/2014/main" id="{F102D97F-F2E3-4443-AC9C-C70F44DDAAE3}"/>
                </a:ext>
              </a:extLst>
            </p:cNvPr>
            <p:cNvSpPr/>
            <p:nvPr/>
          </p:nvSpPr>
          <p:spPr>
            <a:xfrm>
              <a:off x="7858919" y="-205740"/>
              <a:ext cx="540544"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btfpColumnIndicator746188">
              <a:extLst>
                <a:ext uri="{FF2B5EF4-FFF2-40B4-BE49-F238E27FC236}">
                  <a16:creationId xmlns:a16="http://schemas.microsoft.com/office/drawing/2014/main" id="{5EE36E72-9B9E-4D20-A6A1-44E740A95311}"/>
                </a:ext>
              </a:extLst>
            </p:cNvPr>
            <p:cNvCxnSpPr/>
            <p:nvPr/>
          </p:nvCxnSpPr>
          <p:spPr>
            <a:xfrm flipV="1">
              <a:off x="11887200"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btfpColumnIndicator677747">
              <a:extLst>
                <a:ext uri="{FF2B5EF4-FFF2-40B4-BE49-F238E27FC236}">
                  <a16:creationId xmlns:a16="http://schemas.microsoft.com/office/drawing/2014/main" id="{6ACF7C6E-3053-4A9E-BBCB-A0338B78551F}"/>
                </a:ext>
              </a:extLst>
            </p:cNvPr>
            <p:cNvCxnSpPr/>
            <p:nvPr/>
          </p:nvCxnSpPr>
          <p:spPr>
            <a:xfrm flipV="1">
              <a:off x="8399463"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btfpColumnGapBlocker353247">
              <a:extLst>
                <a:ext uri="{FF2B5EF4-FFF2-40B4-BE49-F238E27FC236}">
                  <a16:creationId xmlns:a16="http://schemas.microsoft.com/office/drawing/2014/main" id="{9FB49225-DEDE-43F7-832B-50EB0827FD0C}"/>
                </a:ext>
              </a:extLst>
            </p:cNvPr>
            <p:cNvSpPr/>
            <p:nvPr/>
          </p:nvSpPr>
          <p:spPr>
            <a:xfrm>
              <a:off x="3830638" y="-205740"/>
              <a:ext cx="540543"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btfpColumnIndicator701348">
              <a:extLst>
                <a:ext uri="{FF2B5EF4-FFF2-40B4-BE49-F238E27FC236}">
                  <a16:creationId xmlns:a16="http://schemas.microsoft.com/office/drawing/2014/main" id="{AE72A94D-A41E-476C-BDED-5755439869BB}"/>
                </a:ext>
              </a:extLst>
            </p:cNvPr>
            <p:cNvCxnSpPr/>
            <p:nvPr/>
          </p:nvCxnSpPr>
          <p:spPr>
            <a:xfrm flipV="1">
              <a:off x="7858919"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btfpColumnIndicator453376">
              <a:extLst>
                <a:ext uri="{FF2B5EF4-FFF2-40B4-BE49-F238E27FC236}">
                  <a16:creationId xmlns:a16="http://schemas.microsoft.com/office/drawing/2014/main" id="{45E38B0C-A09E-4B95-8A36-1510FEBF6BFA}"/>
                </a:ext>
              </a:extLst>
            </p:cNvPr>
            <p:cNvCxnSpPr/>
            <p:nvPr/>
          </p:nvCxnSpPr>
          <p:spPr>
            <a:xfrm flipV="1">
              <a:off x="4371181"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btfpColumnGapBlocker195532">
              <a:extLst>
                <a:ext uri="{FF2B5EF4-FFF2-40B4-BE49-F238E27FC236}">
                  <a16:creationId xmlns:a16="http://schemas.microsoft.com/office/drawing/2014/main" id="{22B50B9B-5DFE-4EA7-B8C0-8DB1A25BB99F}"/>
                </a:ext>
              </a:extLst>
            </p:cNvPr>
            <p:cNvSpPr/>
            <p:nvPr/>
          </p:nvSpPr>
          <p:spPr>
            <a:xfrm>
              <a:off x="0" y="-205740"/>
              <a:ext cx="3429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btfpColumnIndicator124620">
              <a:extLst>
                <a:ext uri="{FF2B5EF4-FFF2-40B4-BE49-F238E27FC236}">
                  <a16:creationId xmlns:a16="http://schemas.microsoft.com/office/drawing/2014/main" id="{A28179AA-0817-44E7-BB12-96E4F5857D75}"/>
                </a:ext>
              </a:extLst>
            </p:cNvPr>
            <p:cNvCxnSpPr/>
            <p:nvPr/>
          </p:nvCxnSpPr>
          <p:spPr>
            <a:xfrm flipV="1">
              <a:off x="3830638"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btfpColumnIndicator535643">
              <a:extLst>
                <a:ext uri="{FF2B5EF4-FFF2-40B4-BE49-F238E27FC236}">
                  <a16:creationId xmlns:a16="http://schemas.microsoft.com/office/drawing/2014/main" id="{0753A94B-6A5D-45AB-90D1-A6F28D08C8A2}"/>
                </a:ext>
              </a:extLst>
            </p:cNvPr>
            <p:cNvCxnSpPr/>
            <p:nvPr/>
          </p:nvCxnSpPr>
          <p:spPr>
            <a:xfrm flipV="1">
              <a:off x="342900"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B5DE21E-E64D-4B01-BCAF-D78A5BEAC354}"/>
              </a:ext>
            </a:extLst>
          </p:cNvPr>
          <p:cNvSpPr>
            <a:spLocks noGrp="1"/>
          </p:cNvSpPr>
          <p:nvPr>
            <p:ph type="title"/>
          </p:nvPr>
        </p:nvSpPr>
        <p:spPr/>
        <p:txBody>
          <a:bodyPr/>
          <a:lstStyle/>
          <a:p>
            <a:r>
              <a:rPr lang="en-US" dirty="0"/>
              <a:t>What is additional in the specialized code</a:t>
            </a:r>
          </a:p>
        </p:txBody>
      </p:sp>
      <p:grpSp>
        <p:nvGrpSpPr>
          <p:cNvPr id="60" name="btfpColumnHeaderBox934876">
            <a:extLst>
              <a:ext uri="{FF2B5EF4-FFF2-40B4-BE49-F238E27FC236}">
                <a16:creationId xmlns:a16="http://schemas.microsoft.com/office/drawing/2014/main" id="{B4BD30D9-215C-4E5C-A9A9-0D8B2115E0F7}"/>
              </a:ext>
            </a:extLst>
          </p:cNvPr>
          <p:cNvGrpSpPr/>
          <p:nvPr>
            <p:custDataLst>
              <p:tags r:id="rId2"/>
            </p:custDataLst>
          </p:nvPr>
        </p:nvGrpSpPr>
        <p:grpSpPr>
          <a:xfrm>
            <a:off x="8399463" y="1295400"/>
            <a:ext cx="3487739" cy="349775"/>
            <a:chOff x="8399463" y="1295400"/>
            <a:chExt cx="3487739" cy="349775"/>
          </a:xfrm>
        </p:grpSpPr>
        <p:sp>
          <p:nvSpPr>
            <p:cNvPr id="58" name="btfpColumnHeaderBoxText934876">
              <a:extLst>
                <a:ext uri="{FF2B5EF4-FFF2-40B4-BE49-F238E27FC236}">
                  <a16:creationId xmlns:a16="http://schemas.microsoft.com/office/drawing/2014/main" id="{7F965AD1-6C10-420D-AD2C-8E9B10B83CEE}"/>
                </a:ext>
              </a:extLst>
            </p:cNvPr>
            <p:cNvSpPr txBox="1"/>
            <p:nvPr/>
          </p:nvSpPr>
          <p:spPr>
            <a:xfrm>
              <a:off x="8399463" y="1295400"/>
              <a:ext cx="3487738" cy="349775"/>
            </a:xfrm>
            <a:prstGeom prst="rect">
              <a:avLst/>
            </a:prstGeom>
            <a:noFill/>
          </p:spPr>
          <p:txBody>
            <a:bodyPr vert="horz" wrap="square" lIns="36036" tIns="36036" rIns="36036" bIns="36036" rtlCol="0" anchor="b">
              <a:spAutoFit/>
            </a:bodyPr>
            <a:lstStyle/>
            <a:p>
              <a:r>
                <a:rPr lang="en-US" b="1" dirty="0">
                  <a:solidFill>
                    <a:srgbClr val="000000"/>
                  </a:solidFill>
                </a:rPr>
                <a:t>Commercial (except multi family)</a:t>
              </a:r>
            </a:p>
          </p:txBody>
        </p:sp>
        <p:cxnSp>
          <p:nvCxnSpPr>
            <p:cNvPr id="59" name="btfpColumnHeaderBoxLine934876">
              <a:extLst>
                <a:ext uri="{FF2B5EF4-FFF2-40B4-BE49-F238E27FC236}">
                  <a16:creationId xmlns:a16="http://schemas.microsoft.com/office/drawing/2014/main" id="{E4EC4E48-00AB-45D0-9AE4-C2BD71668398}"/>
                </a:ext>
              </a:extLst>
            </p:cNvPr>
            <p:cNvCxnSpPr/>
            <p:nvPr/>
          </p:nvCxnSpPr>
          <p:spPr>
            <a:xfrm>
              <a:off x="8399463" y="1645175"/>
              <a:ext cx="3487739"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3" name="btfpColumnHeaderBox515029">
            <a:extLst>
              <a:ext uri="{FF2B5EF4-FFF2-40B4-BE49-F238E27FC236}">
                <a16:creationId xmlns:a16="http://schemas.microsoft.com/office/drawing/2014/main" id="{79B8094C-619A-4700-A8F4-2CAD4AEFF0A1}"/>
              </a:ext>
            </a:extLst>
          </p:cNvPr>
          <p:cNvGrpSpPr/>
          <p:nvPr>
            <p:custDataLst>
              <p:tags r:id="rId3"/>
            </p:custDataLst>
          </p:nvPr>
        </p:nvGrpSpPr>
        <p:grpSpPr>
          <a:xfrm>
            <a:off x="4371181" y="1295400"/>
            <a:ext cx="3487738" cy="349775"/>
            <a:chOff x="4371181" y="1295400"/>
            <a:chExt cx="3487738" cy="349775"/>
          </a:xfrm>
        </p:grpSpPr>
        <p:sp>
          <p:nvSpPr>
            <p:cNvPr id="61" name="btfpColumnHeaderBoxText515029">
              <a:extLst>
                <a:ext uri="{FF2B5EF4-FFF2-40B4-BE49-F238E27FC236}">
                  <a16:creationId xmlns:a16="http://schemas.microsoft.com/office/drawing/2014/main" id="{CC4802D7-AEDE-452F-A013-57357153E296}"/>
                </a:ext>
              </a:extLst>
            </p:cNvPr>
            <p:cNvSpPr txBox="1"/>
            <p:nvPr/>
          </p:nvSpPr>
          <p:spPr>
            <a:xfrm>
              <a:off x="4371181" y="1295400"/>
              <a:ext cx="3487738" cy="349775"/>
            </a:xfrm>
            <a:prstGeom prst="rect">
              <a:avLst/>
            </a:prstGeom>
            <a:noFill/>
          </p:spPr>
          <p:txBody>
            <a:bodyPr vert="horz" wrap="square" lIns="36036" tIns="36036" rIns="36036" bIns="36036" rtlCol="0" anchor="b">
              <a:spAutoFit/>
            </a:bodyPr>
            <a:lstStyle/>
            <a:p>
              <a:r>
                <a:rPr lang="en-US" b="1" dirty="0">
                  <a:solidFill>
                    <a:srgbClr val="000000"/>
                  </a:solidFill>
                </a:rPr>
                <a:t>Multi Family Passive House</a:t>
              </a:r>
            </a:p>
          </p:txBody>
        </p:sp>
        <p:cxnSp>
          <p:nvCxnSpPr>
            <p:cNvPr id="62" name="btfpColumnHeaderBoxLine515029">
              <a:extLst>
                <a:ext uri="{FF2B5EF4-FFF2-40B4-BE49-F238E27FC236}">
                  <a16:creationId xmlns:a16="http://schemas.microsoft.com/office/drawing/2014/main" id="{DF9627B7-FF44-400F-B74A-73FD1AF869F1}"/>
                </a:ext>
              </a:extLst>
            </p:cNvPr>
            <p:cNvCxnSpPr/>
            <p:nvPr/>
          </p:nvCxnSpPr>
          <p:spPr>
            <a:xfrm>
              <a:off x="4371181" y="1645175"/>
              <a:ext cx="348773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6" name="btfpColumnHeaderBox877565">
            <a:extLst>
              <a:ext uri="{FF2B5EF4-FFF2-40B4-BE49-F238E27FC236}">
                <a16:creationId xmlns:a16="http://schemas.microsoft.com/office/drawing/2014/main" id="{6B6CDF10-BF9A-4673-BC94-246CDFE8AD60}"/>
              </a:ext>
            </a:extLst>
          </p:cNvPr>
          <p:cNvGrpSpPr/>
          <p:nvPr>
            <p:custDataLst>
              <p:tags r:id="rId4"/>
            </p:custDataLst>
          </p:nvPr>
        </p:nvGrpSpPr>
        <p:grpSpPr>
          <a:xfrm>
            <a:off x="342900" y="1295400"/>
            <a:ext cx="3487738" cy="349775"/>
            <a:chOff x="342900" y="1295400"/>
            <a:chExt cx="3487738" cy="349775"/>
          </a:xfrm>
        </p:grpSpPr>
        <p:sp>
          <p:nvSpPr>
            <p:cNvPr id="64" name="btfpColumnHeaderBoxText877565">
              <a:extLst>
                <a:ext uri="{FF2B5EF4-FFF2-40B4-BE49-F238E27FC236}">
                  <a16:creationId xmlns:a16="http://schemas.microsoft.com/office/drawing/2014/main" id="{C55B2E43-CEDE-43DD-AE29-FD29B10E1071}"/>
                </a:ext>
              </a:extLst>
            </p:cNvPr>
            <p:cNvSpPr txBox="1"/>
            <p:nvPr/>
          </p:nvSpPr>
          <p:spPr>
            <a:xfrm>
              <a:off x="342900" y="1295400"/>
              <a:ext cx="3487738" cy="349775"/>
            </a:xfrm>
            <a:prstGeom prst="rect">
              <a:avLst/>
            </a:prstGeom>
            <a:noFill/>
          </p:spPr>
          <p:txBody>
            <a:bodyPr vert="horz" wrap="square" lIns="36036" tIns="36036" rIns="36036" bIns="36036" rtlCol="0" anchor="b">
              <a:spAutoFit/>
            </a:bodyPr>
            <a:lstStyle/>
            <a:p>
              <a:r>
                <a:rPr lang="en-US" b="1" dirty="0">
                  <a:solidFill>
                    <a:srgbClr val="000000"/>
                  </a:solidFill>
                </a:rPr>
                <a:t>Low rise Residential</a:t>
              </a:r>
            </a:p>
          </p:txBody>
        </p:sp>
        <p:cxnSp>
          <p:nvCxnSpPr>
            <p:cNvPr id="65" name="btfpColumnHeaderBoxLine877565">
              <a:extLst>
                <a:ext uri="{FF2B5EF4-FFF2-40B4-BE49-F238E27FC236}">
                  <a16:creationId xmlns:a16="http://schemas.microsoft.com/office/drawing/2014/main" id="{10C870AD-3448-4961-99EA-79AD7EF5EE32}"/>
                </a:ext>
              </a:extLst>
            </p:cNvPr>
            <p:cNvCxnSpPr/>
            <p:nvPr/>
          </p:nvCxnSpPr>
          <p:spPr>
            <a:xfrm>
              <a:off x="342900" y="1645175"/>
              <a:ext cx="348773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7" name="btfpBulletedList556304">
            <a:extLst>
              <a:ext uri="{FF2B5EF4-FFF2-40B4-BE49-F238E27FC236}">
                <a16:creationId xmlns:a16="http://schemas.microsoft.com/office/drawing/2014/main" id="{C390E93B-4512-4D07-B1C8-1C7F6EFE6388}"/>
              </a:ext>
            </a:extLst>
          </p:cNvPr>
          <p:cNvSpPr txBox="1"/>
          <p:nvPr>
            <p:custDataLst>
              <p:tags r:id="rId5"/>
            </p:custDataLst>
          </p:nvPr>
        </p:nvSpPr>
        <p:spPr>
          <a:xfrm>
            <a:off x="342900" y="1772175"/>
            <a:ext cx="3487738" cy="4708981"/>
          </a:xfrm>
          <a:prstGeom prst="rect">
            <a:avLst/>
          </a:prstGeom>
          <a:noFill/>
        </p:spPr>
        <p:txBody>
          <a:bodyPr vert="horz" wrap="square" rtlCol="0">
            <a:spAutoFit/>
          </a:bodyPr>
          <a:lstStyle/>
          <a:p>
            <a:pPr marL="177800" indent="-177800">
              <a:buChar char="•"/>
            </a:pPr>
            <a:r>
              <a:rPr lang="en-US" dirty="0"/>
              <a:t>Builds on stretch code with 3 paths</a:t>
            </a:r>
          </a:p>
          <a:p>
            <a:pPr marL="355600" lvl="1" indent="-177800">
              <a:buChar char="•"/>
            </a:pPr>
            <a:r>
              <a:rPr lang="en-US" sz="1600" dirty="0"/>
              <a:t>All Electric </a:t>
            </a:r>
          </a:p>
          <a:p>
            <a:pPr marL="812800" lvl="2" indent="-177800">
              <a:buChar char="•"/>
            </a:pPr>
            <a:r>
              <a:rPr lang="en-US" sz="1600" dirty="0"/>
              <a:t>HERS 45 or </a:t>
            </a:r>
          </a:p>
          <a:p>
            <a:pPr marL="812800" lvl="2" indent="-177800">
              <a:buChar char="•"/>
            </a:pPr>
            <a:r>
              <a:rPr lang="en-US" sz="1600" dirty="0"/>
              <a:t>Passive House</a:t>
            </a:r>
          </a:p>
          <a:p>
            <a:pPr marL="355600" lvl="1" indent="-177800">
              <a:buChar char="•"/>
            </a:pPr>
            <a:r>
              <a:rPr lang="en-US" sz="1600" dirty="0"/>
              <a:t>Mixed Fuel </a:t>
            </a:r>
          </a:p>
          <a:p>
            <a:pPr marL="812800" lvl="2" indent="-177800">
              <a:buChar char="•"/>
            </a:pPr>
            <a:r>
              <a:rPr lang="en-US" sz="1600" dirty="0"/>
              <a:t>HERS 42 +Solar install + Wired for electric or</a:t>
            </a:r>
          </a:p>
          <a:p>
            <a:pPr marL="812800" lvl="2" indent="-177800">
              <a:buChar char="•"/>
            </a:pPr>
            <a:r>
              <a:rPr lang="en-US" sz="1600" dirty="0"/>
              <a:t>Passive House + Wired for Electric</a:t>
            </a:r>
          </a:p>
          <a:p>
            <a:pPr marL="355600" lvl="1" indent="-177800">
              <a:buChar char="•"/>
            </a:pPr>
            <a:r>
              <a:rPr lang="en-US" sz="1600" dirty="0"/>
              <a:t>Zero Energy: </a:t>
            </a:r>
          </a:p>
          <a:p>
            <a:pPr marL="812800" lvl="2" indent="-177800">
              <a:buChar char="•"/>
            </a:pPr>
            <a:r>
              <a:rPr lang="en-US" sz="1600" dirty="0"/>
              <a:t>HERS 0 (HERS 42 + Solar) or</a:t>
            </a:r>
          </a:p>
          <a:p>
            <a:pPr marL="812800" lvl="2" indent="-177800">
              <a:buFontTx/>
              <a:buChar char="•"/>
            </a:pPr>
            <a:r>
              <a:rPr lang="en-US" sz="1600" dirty="0"/>
              <a:t>Passive House (</a:t>
            </a:r>
            <a:r>
              <a:rPr lang="en-US" sz="1600" dirty="0" err="1"/>
              <a:t>Phius</a:t>
            </a:r>
            <a:r>
              <a:rPr lang="en-US" sz="1600" dirty="0"/>
              <a:t> Zero)</a:t>
            </a:r>
          </a:p>
          <a:p>
            <a:pPr marL="812800" lvl="2" indent="-177800">
              <a:buFontTx/>
              <a:buChar char="•"/>
            </a:pPr>
            <a:endParaRPr lang="en-US" sz="1600" dirty="0"/>
          </a:p>
          <a:p>
            <a:pPr marL="171450" indent="-171450">
              <a:buFontTx/>
              <a:buChar char="•"/>
            </a:pPr>
            <a:r>
              <a:rPr lang="en-US" dirty="0"/>
              <a:t>New homes 4000 sq+ must use All Electric or Zero Energy</a:t>
            </a:r>
          </a:p>
          <a:p>
            <a:pPr marL="171450" indent="-171450">
              <a:buFontTx/>
              <a:buChar char="•"/>
            </a:pPr>
            <a:r>
              <a:rPr lang="en-US" dirty="0"/>
              <a:t>Additions and Alterations would follow the stretch code</a:t>
            </a:r>
          </a:p>
        </p:txBody>
      </p:sp>
      <p:sp>
        <p:nvSpPr>
          <p:cNvPr id="68" name="btfpBulletedList660681">
            <a:extLst>
              <a:ext uri="{FF2B5EF4-FFF2-40B4-BE49-F238E27FC236}">
                <a16:creationId xmlns:a16="http://schemas.microsoft.com/office/drawing/2014/main" id="{12AEBA0F-C6E3-4AFC-9787-E864B507B2C3}"/>
              </a:ext>
            </a:extLst>
          </p:cNvPr>
          <p:cNvSpPr txBox="1"/>
          <p:nvPr>
            <p:custDataLst>
              <p:tags r:id="rId6"/>
            </p:custDataLst>
          </p:nvPr>
        </p:nvSpPr>
        <p:spPr>
          <a:xfrm>
            <a:off x="4371181" y="1772175"/>
            <a:ext cx="3487738" cy="2369880"/>
          </a:xfrm>
          <a:prstGeom prst="rect">
            <a:avLst/>
          </a:prstGeom>
          <a:noFill/>
        </p:spPr>
        <p:txBody>
          <a:bodyPr vert="horz" wrap="square" rtlCol="0">
            <a:spAutoFit/>
          </a:bodyPr>
          <a:lstStyle/>
          <a:p>
            <a:pPr marL="177800" indent="-177800">
              <a:buChar char="•"/>
            </a:pPr>
            <a:r>
              <a:rPr lang="en-US" dirty="0"/>
              <a:t>January 2023: </a:t>
            </a:r>
          </a:p>
          <a:p>
            <a:pPr marL="635000" lvl="1" indent="-177800">
              <a:buChar char="•"/>
            </a:pPr>
            <a:r>
              <a:rPr lang="en-US" sz="1600" dirty="0"/>
              <a:t>Passive House required for 5 stories or less, if over 12,000 sf </a:t>
            </a:r>
          </a:p>
          <a:p>
            <a:pPr marL="635000" lvl="1" indent="-177800">
              <a:buChar char="•"/>
            </a:pPr>
            <a:r>
              <a:rPr lang="en-US" sz="1600" dirty="0"/>
              <a:t> 6+ Stories choose TEDI or HERS 42/45 or ASHRAE App. G</a:t>
            </a:r>
          </a:p>
          <a:p>
            <a:pPr lvl="1"/>
            <a:endParaRPr lang="en-US" sz="1600" dirty="0"/>
          </a:p>
          <a:p>
            <a:pPr marL="177800" indent="-177800">
              <a:buChar char="•"/>
            </a:pPr>
            <a:r>
              <a:rPr lang="en-US" dirty="0"/>
              <a:t>January 2024: </a:t>
            </a:r>
          </a:p>
          <a:p>
            <a:pPr marL="635000" lvl="1" indent="-177800">
              <a:buChar char="•"/>
            </a:pPr>
            <a:r>
              <a:rPr lang="en-US" sz="1600" dirty="0"/>
              <a:t>Passive House required for all Residential over 12,000 sf</a:t>
            </a:r>
          </a:p>
        </p:txBody>
      </p:sp>
      <p:sp>
        <p:nvSpPr>
          <p:cNvPr id="69" name="btfpBulletedList239073">
            <a:extLst>
              <a:ext uri="{FF2B5EF4-FFF2-40B4-BE49-F238E27FC236}">
                <a16:creationId xmlns:a16="http://schemas.microsoft.com/office/drawing/2014/main" id="{4F6769FB-996B-465D-8F56-D2605CF9ADC5}"/>
              </a:ext>
            </a:extLst>
          </p:cNvPr>
          <p:cNvSpPr txBox="1"/>
          <p:nvPr>
            <p:custDataLst>
              <p:tags r:id="rId7"/>
            </p:custDataLst>
          </p:nvPr>
        </p:nvSpPr>
        <p:spPr>
          <a:xfrm>
            <a:off x="8399463" y="1772175"/>
            <a:ext cx="3487738" cy="3847207"/>
          </a:xfrm>
          <a:prstGeom prst="rect">
            <a:avLst/>
          </a:prstGeom>
          <a:noFill/>
        </p:spPr>
        <p:txBody>
          <a:bodyPr vert="horz" wrap="square" rtlCol="0">
            <a:spAutoFit/>
          </a:bodyPr>
          <a:lstStyle/>
          <a:p>
            <a:pPr marL="177800" indent="-177800">
              <a:buChar char="•"/>
            </a:pPr>
            <a:r>
              <a:rPr lang="en-US" dirty="0"/>
              <a:t>All Electric</a:t>
            </a:r>
          </a:p>
          <a:p>
            <a:pPr marL="635000" lvl="1" indent="-177800">
              <a:buChar char="•"/>
            </a:pPr>
            <a:r>
              <a:rPr lang="en-US" sz="1600" dirty="0"/>
              <a:t>All Stretch code efficiency requirements</a:t>
            </a:r>
          </a:p>
          <a:p>
            <a:pPr marL="177800" indent="-177800">
              <a:buChar char="•"/>
            </a:pPr>
            <a:endParaRPr lang="en-US" dirty="0"/>
          </a:p>
          <a:p>
            <a:pPr marL="355600" lvl="1" indent="-177800">
              <a:buChar char="•"/>
            </a:pPr>
            <a:r>
              <a:rPr lang="en-US" sz="1600" dirty="0"/>
              <a:t>Passive House</a:t>
            </a:r>
          </a:p>
          <a:p>
            <a:pPr marL="812800" lvl="2" indent="-177800">
              <a:buChar char="•"/>
            </a:pPr>
            <a:r>
              <a:rPr lang="en-US" sz="1600" dirty="0"/>
              <a:t>Passive House and Stretch code requirements +</a:t>
            </a:r>
          </a:p>
          <a:p>
            <a:pPr marL="812800" lvl="2" indent="-177800">
              <a:buChar char="•"/>
            </a:pPr>
            <a:r>
              <a:rPr lang="en-US" sz="1600" dirty="0"/>
              <a:t>Electric Ready (Pre- Wiring)</a:t>
            </a:r>
          </a:p>
          <a:p>
            <a:pPr marL="76200" lvl="1" indent="-177800">
              <a:buChar char="•"/>
            </a:pPr>
            <a:endParaRPr lang="en-US" sz="1600" dirty="0"/>
          </a:p>
          <a:p>
            <a:pPr marL="76200" lvl="1" indent="-177800">
              <a:buChar char="•"/>
            </a:pPr>
            <a:r>
              <a:rPr lang="en-US" sz="1600" dirty="0"/>
              <a:t>Gas or Other Fossil Fuel</a:t>
            </a:r>
          </a:p>
          <a:p>
            <a:pPr marL="533400" lvl="2" indent="-177800">
              <a:buFontTx/>
              <a:buChar char="•"/>
            </a:pPr>
            <a:r>
              <a:rPr lang="en-US" sz="1600" dirty="0"/>
              <a:t>All Stretch code efficiency requirements</a:t>
            </a:r>
          </a:p>
          <a:p>
            <a:pPr marL="533400" lvl="2" indent="-177800">
              <a:buFontTx/>
              <a:buChar char="•"/>
            </a:pPr>
            <a:r>
              <a:rPr lang="en-US" sz="1600" dirty="0"/>
              <a:t>Electric Ready (Pre- Wiring)</a:t>
            </a:r>
          </a:p>
          <a:p>
            <a:pPr marL="533400" lvl="2" indent="-177800">
              <a:buFontTx/>
              <a:buChar char="•"/>
            </a:pPr>
            <a:r>
              <a:rPr lang="en-US" sz="1600" dirty="0"/>
              <a:t>Solar Onsite where feasible</a:t>
            </a:r>
          </a:p>
          <a:p>
            <a:pPr marL="533400" lvl="2" indent="-177800">
              <a:buChar char="•"/>
            </a:pPr>
            <a:endParaRPr lang="en-US" sz="1600" dirty="0"/>
          </a:p>
        </p:txBody>
      </p:sp>
      <p:sp>
        <p:nvSpPr>
          <p:cNvPr id="70" name="btfpBulletedList350089">
            <a:extLst>
              <a:ext uri="{FF2B5EF4-FFF2-40B4-BE49-F238E27FC236}">
                <a16:creationId xmlns:a16="http://schemas.microsoft.com/office/drawing/2014/main" id="{0C2F8CBA-D657-44B8-A707-85569B5E4E37}"/>
              </a:ext>
            </a:extLst>
          </p:cNvPr>
          <p:cNvSpPr txBox="1"/>
          <p:nvPr>
            <p:custDataLst>
              <p:tags r:id="rId8"/>
            </p:custDataLst>
          </p:nvPr>
        </p:nvSpPr>
        <p:spPr>
          <a:xfrm>
            <a:off x="4371180" y="5449253"/>
            <a:ext cx="7477913" cy="1107996"/>
          </a:xfrm>
          <a:prstGeom prst="rect">
            <a:avLst/>
          </a:prstGeom>
          <a:noFill/>
          <a:ln w="9525">
            <a:solidFill>
              <a:srgbClr val="83AC9A"/>
            </a:solidFill>
            <a:prstDash val="solid"/>
          </a:ln>
        </p:spPr>
        <p:txBody>
          <a:bodyPr vert="horz" wrap="square" rtlCol="0">
            <a:spAutoFit/>
          </a:bodyPr>
          <a:lstStyle/>
          <a:p>
            <a:pPr marL="177800" indent="-177800">
              <a:buChar char="•"/>
            </a:pPr>
            <a:r>
              <a:rPr lang="en-US" dirty="0"/>
              <a:t>Solar PV</a:t>
            </a:r>
          </a:p>
          <a:p>
            <a:pPr marL="355600" lvl="1" indent="-177800">
              <a:buChar char="•"/>
            </a:pPr>
            <a:r>
              <a:rPr lang="en-US" sz="1600" dirty="0"/>
              <a:t>Required (when using Fossil Fuels or Zero Energy</a:t>
            </a:r>
          </a:p>
          <a:p>
            <a:pPr marL="355600" lvl="1" indent="-177800">
              <a:buChar char="•"/>
            </a:pPr>
            <a:r>
              <a:rPr lang="en-US" sz="1600" dirty="0"/>
              <a:t>Optional for All Electric</a:t>
            </a:r>
          </a:p>
          <a:p>
            <a:pPr lvl="1" indent="-279400">
              <a:buChar char="•"/>
            </a:pPr>
            <a:r>
              <a:rPr lang="en-US" sz="1600" dirty="0"/>
              <a:t>Exceptions for shaded sites can reduce minimum size</a:t>
            </a:r>
          </a:p>
        </p:txBody>
      </p:sp>
    </p:spTree>
    <p:custDataLst>
      <p:tags r:id="rId1"/>
    </p:custDataLst>
    <p:extLst>
      <p:ext uri="{BB962C8B-B14F-4D97-AF65-F5344CB8AC3E}">
        <p14:creationId xmlns:p14="http://schemas.microsoft.com/office/powerpoint/2010/main" val="122354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btfpColumnIndicatorGroup2">
            <a:extLst>
              <a:ext uri="{FF2B5EF4-FFF2-40B4-BE49-F238E27FC236}">
                <a16:creationId xmlns:a16="http://schemas.microsoft.com/office/drawing/2014/main" id="{6312EEC2-57F1-42D7-996B-9BDC39B827D1}"/>
              </a:ext>
            </a:extLst>
          </p:cNvPr>
          <p:cNvGrpSpPr/>
          <p:nvPr/>
        </p:nvGrpSpPr>
        <p:grpSpPr>
          <a:xfrm>
            <a:off x="0" y="6926580"/>
            <a:ext cx="12192000" cy="137160"/>
            <a:chOff x="0" y="6926580"/>
            <a:chExt cx="12192000" cy="137160"/>
          </a:xfrm>
        </p:grpSpPr>
        <p:sp>
          <p:nvSpPr>
            <p:cNvPr id="21" name="btfpColumnGapBlocker112753">
              <a:extLst>
                <a:ext uri="{FF2B5EF4-FFF2-40B4-BE49-F238E27FC236}">
                  <a16:creationId xmlns:a16="http://schemas.microsoft.com/office/drawing/2014/main" id="{007E3A96-B45E-4563-8698-13D15EC2E014}"/>
                </a:ext>
              </a:extLst>
            </p:cNvPr>
            <p:cNvSpPr/>
            <p:nvPr/>
          </p:nvSpPr>
          <p:spPr>
            <a:xfrm>
              <a:off x="11887200" y="6926580"/>
              <a:ext cx="3048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tfpColumnGapBlocker198122">
              <a:extLst>
                <a:ext uri="{FF2B5EF4-FFF2-40B4-BE49-F238E27FC236}">
                  <a16:creationId xmlns:a16="http://schemas.microsoft.com/office/drawing/2014/main" id="{5BB5F115-99DA-4B1F-AC95-9DACAC065BF2}"/>
                </a:ext>
              </a:extLst>
            </p:cNvPr>
            <p:cNvSpPr/>
            <p:nvPr/>
          </p:nvSpPr>
          <p:spPr>
            <a:xfrm>
              <a:off x="0" y="6926580"/>
              <a:ext cx="3429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btfpColumnIndicator727797">
              <a:extLst>
                <a:ext uri="{FF2B5EF4-FFF2-40B4-BE49-F238E27FC236}">
                  <a16:creationId xmlns:a16="http://schemas.microsoft.com/office/drawing/2014/main" id="{49F9625C-3639-45D9-97A7-B8D7AD3E3ADD}"/>
                </a:ext>
              </a:extLst>
            </p:cNvPr>
            <p:cNvCxnSpPr/>
            <p:nvPr/>
          </p:nvCxnSpPr>
          <p:spPr>
            <a:xfrm flipV="1">
              <a:off x="11887200"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btfpColumnIndicator957006">
              <a:extLst>
                <a:ext uri="{FF2B5EF4-FFF2-40B4-BE49-F238E27FC236}">
                  <a16:creationId xmlns:a16="http://schemas.microsoft.com/office/drawing/2014/main" id="{4E15E9DE-A18C-4AB6-8130-0C4925BBA096}"/>
                </a:ext>
              </a:extLst>
            </p:cNvPr>
            <p:cNvCxnSpPr/>
            <p:nvPr/>
          </p:nvCxnSpPr>
          <p:spPr>
            <a:xfrm flipV="1">
              <a:off x="342900"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btfpColumnIndicatorGroup1">
            <a:extLst>
              <a:ext uri="{FF2B5EF4-FFF2-40B4-BE49-F238E27FC236}">
                <a16:creationId xmlns:a16="http://schemas.microsoft.com/office/drawing/2014/main" id="{8718395D-BD4A-4789-8E52-1431875F1268}"/>
              </a:ext>
            </a:extLst>
          </p:cNvPr>
          <p:cNvGrpSpPr/>
          <p:nvPr/>
        </p:nvGrpSpPr>
        <p:grpSpPr>
          <a:xfrm>
            <a:off x="0" y="-205740"/>
            <a:ext cx="12192000" cy="137160"/>
            <a:chOff x="0" y="-205740"/>
            <a:chExt cx="12192000" cy="137160"/>
          </a:xfrm>
        </p:grpSpPr>
        <p:sp>
          <p:nvSpPr>
            <p:cNvPr id="20" name="btfpColumnGapBlocker454537">
              <a:extLst>
                <a:ext uri="{FF2B5EF4-FFF2-40B4-BE49-F238E27FC236}">
                  <a16:creationId xmlns:a16="http://schemas.microsoft.com/office/drawing/2014/main" id="{144D7F36-2FFB-4653-B669-90E7F7416511}"/>
                </a:ext>
              </a:extLst>
            </p:cNvPr>
            <p:cNvSpPr/>
            <p:nvPr/>
          </p:nvSpPr>
          <p:spPr>
            <a:xfrm>
              <a:off x="11887200" y="-205740"/>
              <a:ext cx="3048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tfpColumnGapBlocker120105">
              <a:extLst>
                <a:ext uri="{FF2B5EF4-FFF2-40B4-BE49-F238E27FC236}">
                  <a16:creationId xmlns:a16="http://schemas.microsoft.com/office/drawing/2014/main" id="{76BB9A1B-7D8F-43B5-BC19-7A0BCB8897C1}"/>
                </a:ext>
              </a:extLst>
            </p:cNvPr>
            <p:cNvSpPr/>
            <p:nvPr/>
          </p:nvSpPr>
          <p:spPr>
            <a:xfrm>
              <a:off x="0" y="-205740"/>
              <a:ext cx="3429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btfpColumnIndicator614652">
              <a:extLst>
                <a:ext uri="{FF2B5EF4-FFF2-40B4-BE49-F238E27FC236}">
                  <a16:creationId xmlns:a16="http://schemas.microsoft.com/office/drawing/2014/main" id="{E9DE9AB3-3BCB-4497-80BF-63FD3D0F8A33}"/>
                </a:ext>
              </a:extLst>
            </p:cNvPr>
            <p:cNvCxnSpPr/>
            <p:nvPr/>
          </p:nvCxnSpPr>
          <p:spPr>
            <a:xfrm flipV="1">
              <a:off x="11887200"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btfpColumnIndicator106515">
              <a:extLst>
                <a:ext uri="{FF2B5EF4-FFF2-40B4-BE49-F238E27FC236}">
                  <a16:creationId xmlns:a16="http://schemas.microsoft.com/office/drawing/2014/main" id="{A34FAB1D-8143-4200-A6BC-56FAECE90021}"/>
                </a:ext>
              </a:extLst>
            </p:cNvPr>
            <p:cNvCxnSpPr/>
            <p:nvPr/>
          </p:nvCxnSpPr>
          <p:spPr>
            <a:xfrm flipV="1">
              <a:off x="342900"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89195F9-33C4-4E93-AA4D-D992377ED6B5}"/>
              </a:ext>
            </a:extLst>
          </p:cNvPr>
          <p:cNvSpPr>
            <a:spLocks noGrp="1"/>
          </p:cNvSpPr>
          <p:nvPr>
            <p:ph type="title"/>
          </p:nvPr>
        </p:nvSpPr>
        <p:spPr/>
        <p:txBody>
          <a:bodyPr/>
          <a:lstStyle/>
          <a:p>
            <a:r>
              <a:rPr lang="en-US" dirty="0"/>
              <a:t>Multi Family Homes</a:t>
            </a:r>
          </a:p>
        </p:txBody>
      </p:sp>
      <p:graphicFrame>
        <p:nvGraphicFramePr>
          <p:cNvPr id="24" name="btfpTable568711">
            <a:extLst>
              <a:ext uri="{FF2B5EF4-FFF2-40B4-BE49-F238E27FC236}">
                <a16:creationId xmlns:a16="http://schemas.microsoft.com/office/drawing/2014/main" id="{3103BF96-5B3B-45A3-AD4D-E75BFB609514}"/>
              </a:ext>
            </a:extLst>
          </p:cNvPr>
          <p:cNvGraphicFramePr>
            <a:graphicFrameLocks noGrp="1"/>
          </p:cNvGraphicFramePr>
          <p:nvPr>
            <p:ph idx="1"/>
            <p:custDataLst>
              <p:tags r:id="rId2"/>
            </p:custDataLst>
            <p:extLst>
              <p:ext uri="{D42A27DB-BD31-4B8C-83A1-F6EECF244321}">
                <p14:modId xmlns:p14="http://schemas.microsoft.com/office/powerpoint/2010/main" val="3255102093"/>
              </p:ext>
            </p:extLst>
          </p:nvPr>
        </p:nvGraphicFramePr>
        <p:xfrm>
          <a:off x="342899" y="1295400"/>
          <a:ext cx="11544300" cy="2956560"/>
        </p:xfrm>
        <a:graphic>
          <a:graphicData uri="http://schemas.openxmlformats.org/drawingml/2006/table">
            <a:tbl>
              <a:tblPr firstRow="1" firstCol="1">
                <a:tableStyleId>{BC89EF96-8CEA-46FF-86C4-4CE0E7609802}</a:tableStyleId>
              </a:tblPr>
              <a:tblGrid>
                <a:gridCol w="2886075">
                  <a:extLst>
                    <a:ext uri="{9D8B030D-6E8A-4147-A177-3AD203B41FA5}">
                      <a16:colId xmlns:a16="http://schemas.microsoft.com/office/drawing/2014/main" val="3145187825"/>
                    </a:ext>
                  </a:extLst>
                </a:gridCol>
                <a:gridCol w="2886075">
                  <a:extLst>
                    <a:ext uri="{9D8B030D-6E8A-4147-A177-3AD203B41FA5}">
                      <a16:colId xmlns:a16="http://schemas.microsoft.com/office/drawing/2014/main" val="1001548835"/>
                    </a:ext>
                  </a:extLst>
                </a:gridCol>
                <a:gridCol w="2886075">
                  <a:extLst>
                    <a:ext uri="{9D8B030D-6E8A-4147-A177-3AD203B41FA5}">
                      <a16:colId xmlns:a16="http://schemas.microsoft.com/office/drawing/2014/main" val="2851228304"/>
                    </a:ext>
                  </a:extLst>
                </a:gridCol>
                <a:gridCol w="2886075">
                  <a:extLst>
                    <a:ext uri="{9D8B030D-6E8A-4147-A177-3AD203B41FA5}">
                      <a16:colId xmlns:a16="http://schemas.microsoft.com/office/drawing/2014/main" val="575645730"/>
                    </a:ext>
                  </a:extLst>
                </a:gridCol>
              </a:tblGrid>
              <a:tr h="254000">
                <a:tc>
                  <a:txBody>
                    <a:bodyPr/>
                    <a:lstStyle/>
                    <a:p>
                      <a:pPr marL="0" indent="0">
                        <a:spcBef>
                          <a:spcPts val="0"/>
                        </a:spcBef>
                        <a:buFontTx/>
                        <a:buNone/>
                      </a:pPr>
                      <a:r>
                        <a:rPr lang="en-US" sz="2200" dirty="0"/>
                        <a:t>Building Type </a:t>
                      </a:r>
                    </a:p>
                  </a:txBody>
                  <a:tcPr anchor="b"/>
                </a:tc>
                <a:tc>
                  <a:txBody>
                    <a:bodyPr/>
                    <a:lstStyle/>
                    <a:p>
                      <a:pPr marL="0" indent="0">
                        <a:spcBef>
                          <a:spcPts val="0"/>
                        </a:spcBef>
                        <a:buFontTx/>
                        <a:buNone/>
                      </a:pPr>
                      <a:r>
                        <a:rPr lang="en-US" sz="2200" dirty="0"/>
                        <a:t>Fuel Type </a:t>
                      </a:r>
                    </a:p>
                  </a:txBody>
                  <a:tcPr anchor="b"/>
                </a:tc>
                <a:tc>
                  <a:txBody>
                    <a:bodyPr/>
                    <a:lstStyle/>
                    <a:p>
                      <a:pPr marL="0" indent="0">
                        <a:spcBef>
                          <a:spcPts val="0"/>
                        </a:spcBef>
                        <a:buFontTx/>
                        <a:buNone/>
                      </a:pPr>
                      <a:r>
                        <a:rPr lang="en-US" sz="2200" dirty="0"/>
                        <a:t>Stretch code (July 2024)</a:t>
                      </a:r>
                    </a:p>
                  </a:txBody>
                  <a:tcPr anchor="b"/>
                </a:tc>
                <a:tc>
                  <a:txBody>
                    <a:bodyPr/>
                    <a:lstStyle/>
                    <a:p>
                      <a:pPr marL="0" indent="0">
                        <a:spcBef>
                          <a:spcPts val="0"/>
                        </a:spcBef>
                        <a:buFontTx/>
                        <a:buNone/>
                      </a:pPr>
                      <a:r>
                        <a:rPr lang="en-US" sz="2200" dirty="0"/>
                        <a:t>Specialized Code</a:t>
                      </a:r>
                    </a:p>
                  </a:txBody>
                  <a:tcPr anchor="b"/>
                </a:tc>
                <a:extLst>
                  <a:ext uri="{0D108BD9-81ED-4DB2-BD59-A6C34878D82A}">
                    <a16:rowId xmlns:a16="http://schemas.microsoft.com/office/drawing/2014/main" val="1205846082"/>
                  </a:ext>
                </a:extLst>
              </a:tr>
              <a:tr h="254000">
                <a:tc rowSpan="2">
                  <a:txBody>
                    <a:bodyPr/>
                    <a:lstStyle/>
                    <a:p>
                      <a:pPr marL="0" indent="0">
                        <a:buFontTx/>
                        <a:buNone/>
                      </a:pPr>
                      <a:r>
                        <a:rPr lang="en-US" sz="2200" dirty="0"/>
                        <a:t>New Multi-family</a:t>
                      </a:r>
                    </a:p>
                    <a:p>
                      <a:pPr marL="0" indent="0">
                        <a:buFontTx/>
                        <a:buNone/>
                      </a:pPr>
                      <a:r>
                        <a:rPr lang="en-US" sz="2200" dirty="0"/>
                        <a:t>(4+ stories &amp;</a:t>
                      </a:r>
                    </a:p>
                    <a:p>
                      <a:pPr marL="0" indent="0">
                        <a:buFontTx/>
                        <a:buNone/>
                      </a:pPr>
                      <a:r>
                        <a:rPr lang="en-US" sz="2200" dirty="0"/>
                        <a:t>over 12,000 sf)</a:t>
                      </a:r>
                    </a:p>
                  </a:txBody>
                  <a:tcPr/>
                </a:tc>
                <a:tc>
                  <a:txBody>
                    <a:bodyPr/>
                    <a:lstStyle/>
                    <a:p>
                      <a:pPr marL="0" indent="0">
                        <a:buFontTx/>
                        <a:buNone/>
                      </a:pPr>
                      <a:r>
                        <a:rPr lang="en-US" sz="2200" dirty="0"/>
                        <a:t>All Electric</a:t>
                      </a:r>
                    </a:p>
                  </a:txBody>
                  <a:tcPr/>
                </a:tc>
                <a:tc>
                  <a:txBody>
                    <a:bodyPr/>
                    <a:lstStyle/>
                    <a:p>
                      <a:pPr marL="0" indent="0">
                        <a:buFontTx/>
                        <a:buNone/>
                      </a:pPr>
                      <a:r>
                        <a:rPr lang="en-US" sz="2200" dirty="0"/>
                        <a:t>HERS 45 or</a:t>
                      </a:r>
                    </a:p>
                    <a:p>
                      <a:pPr marL="0" indent="0">
                        <a:buFontTx/>
                        <a:buNone/>
                      </a:pPr>
                      <a:r>
                        <a:rPr lang="en-US" sz="2200" dirty="0"/>
                        <a:t>TEDI or</a:t>
                      </a:r>
                    </a:p>
                    <a:p>
                      <a:pPr marL="0" indent="0">
                        <a:buFontTx/>
                        <a:buNone/>
                      </a:pPr>
                      <a:r>
                        <a:rPr lang="en-US" sz="2200" dirty="0" err="1"/>
                        <a:t>Passivehouse</a:t>
                      </a:r>
                      <a:endParaRPr lang="en-US" sz="2200" dirty="0"/>
                    </a:p>
                  </a:txBody>
                  <a:tcPr/>
                </a:tc>
                <a:tc>
                  <a:txBody>
                    <a:bodyPr/>
                    <a:lstStyle/>
                    <a:p>
                      <a:pPr marL="0" indent="0">
                        <a:buFontTx/>
                        <a:buNone/>
                      </a:pPr>
                      <a:r>
                        <a:rPr lang="en-US" sz="2200" dirty="0" err="1"/>
                        <a:t>Passivehouse</a:t>
                      </a:r>
                      <a:endParaRPr lang="en-US" sz="2200" dirty="0"/>
                    </a:p>
                  </a:txBody>
                  <a:tcPr/>
                </a:tc>
                <a:extLst>
                  <a:ext uri="{0D108BD9-81ED-4DB2-BD59-A6C34878D82A}">
                    <a16:rowId xmlns:a16="http://schemas.microsoft.com/office/drawing/2014/main" val="1333438024"/>
                  </a:ext>
                </a:extLst>
              </a:tr>
              <a:tr h="254000">
                <a:tc vMerge="1">
                  <a:txBody>
                    <a:bodyPr/>
                    <a:lstStyle/>
                    <a:p>
                      <a:pPr marL="0" indent="0">
                        <a:buFontTx/>
                        <a:buNone/>
                      </a:pPr>
                      <a:endParaRPr lang="en-US" sz="2200" dirty="0"/>
                    </a:p>
                  </a:txBody>
                  <a:tcPr/>
                </a:tc>
                <a:tc>
                  <a:txBody>
                    <a:bodyPr/>
                    <a:lstStyle/>
                    <a:p>
                      <a:pPr marL="0" indent="0">
                        <a:buFontTx/>
                        <a:buNone/>
                      </a:pPr>
                      <a:r>
                        <a:rPr lang="en-US" sz="2200" dirty="0"/>
                        <a:t>Mixed Fuel</a:t>
                      </a:r>
                    </a:p>
                  </a:txBody>
                  <a:tcPr/>
                </a:tc>
                <a:tc>
                  <a:txBody>
                    <a:bodyPr/>
                    <a:lstStyle/>
                    <a:p>
                      <a:pPr marL="0" indent="0">
                        <a:buFontTx/>
                        <a:buNone/>
                      </a:pPr>
                      <a:r>
                        <a:rPr lang="en-US" sz="2200" dirty="0"/>
                        <a:t>HERS 42 or</a:t>
                      </a:r>
                    </a:p>
                    <a:p>
                      <a:pPr marL="0" indent="0">
                        <a:buFontTx/>
                        <a:buNone/>
                      </a:pPr>
                      <a:r>
                        <a:rPr lang="en-US" sz="2200" dirty="0"/>
                        <a:t>TEDI or</a:t>
                      </a:r>
                    </a:p>
                    <a:p>
                      <a:pPr marL="0" indent="0">
                        <a:buFontTx/>
                        <a:buNone/>
                      </a:pPr>
                      <a:r>
                        <a:rPr lang="en-US" sz="2200" dirty="0" err="1"/>
                        <a:t>Passivehouse</a:t>
                      </a:r>
                      <a:endParaRPr lang="en-US" sz="2200" dirty="0"/>
                    </a:p>
                  </a:txBody>
                  <a:tcPr/>
                </a:tc>
                <a:tc>
                  <a:txBody>
                    <a:bodyPr/>
                    <a:lstStyle/>
                    <a:p>
                      <a:pPr marL="0" indent="0">
                        <a:buFontTx/>
                        <a:buNone/>
                      </a:pPr>
                      <a:r>
                        <a:rPr lang="en-US" sz="2200" dirty="0" err="1"/>
                        <a:t>Passivehouse</a:t>
                      </a:r>
                      <a:endParaRPr lang="en-US" sz="2200" dirty="0"/>
                    </a:p>
                    <a:p>
                      <a:pPr marL="0" indent="0">
                        <a:buFontTx/>
                        <a:buNone/>
                      </a:pPr>
                      <a:r>
                        <a:rPr lang="en-US" sz="2200" dirty="0"/>
                        <a:t>+ wiring for electrification</a:t>
                      </a:r>
                    </a:p>
                  </a:txBody>
                  <a:tcPr/>
                </a:tc>
                <a:extLst>
                  <a:ext uri="{0D108BD9-81ED-4DB2-BD59-A6C34878D82A}">
                    <a16:rowId xmlns:a16="http://schemas.microsoft.com/office/drawing/2014/main" val="1292048760"/>
                  </a:ext>
                </a:extLst>
              </a:tr>
            </a:tbl>
          </a:graphicData>
        </a:graphic>
      </p:graphicFrame>
    </p:spTree>
    <p:custDataLst>
      <p:tags r:id="rId1"/>
    </p:custDataLst>
    <p:extLst>
      <p:ext uri="{BB962C8B-B14F-4D97-AF65-F5344CB8AC3E}">
        <p14:creationId xmlns:p14="http://schemas.microsoft.com/office/powerpoint/2010/main" val="83316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btfpColumnIndicatorGroup2">
            <a:extLst>
              <a:ext uri="{FF2B5EF4-FFF2-40B4-BE49-F238E27FC236}">
                <a16:creationId xmlns:a16="http://schemas.microsoft.com/office/drawing/2014/main" id="{FD4F8F9A-D8AF-4CD2-ADB7-058AF2C68E4B}"/>
              </a:ext>
            </a:extLst>
          </p:cNvPr>
          <p:cNvGrpSpPr/>
          <p:nvPr/>
        </p:nvGrpSpPr>
        <p:grpSpPr>
          <a:xfrm>
            <a:off x="0" y="6926580"/>
            <a:ext cx="12192000" cy="137160"/>
            <a:chOff x="0" y="6926580"/>
            <a:chExt cx="12192000" cy="137160"/>
          </a:xfrm>
        </p:grpSpPr>
        <p:sp>
          <p:nvSpPr>
            <p:cNvPr id="111" name="btfpColumnGapBlocker252466">
              <a:extLst>
                <a:ext uri="{FF2B5EF4-FFF2-40B4-BE49-F238E27FC236}">
                  <a16:creationId xmlns:a16="http://schemas.microsoft.com/office/drawing/2014/main" id="{C3061628-5DD8-4CCB-85D6-D7D3B703B0AE}"/>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btfpColumnGapBlocker427500">
              <a:extLst>
                <a:ext uri="{FF2B5EF4-FFF2-40B4-BE49-F238E27FC236}">
                  <a16:creationId xmlns:a16="http://schemas.microsoft.com/office/drawing/2014/main" id="{DB37BAB4-3285-4A16-8E53-C602A335F8CE}"/>
                </a:ext>
              </a:extLst>
            </p:cNvPr>
            <p:cNvSpPr/>
            <p:nvPr/>
          </p:nvSpPr>
          <p:spPr>
            <a:xfrm>
              <a:off x="5844778" y="6926580"/>
              <a:ext cx="540544"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btfpColumnIndicator678006">
              <a:extLst>
                <a:ext uri="{FF2B5EF4-FFF2-40B4-BE49-F238E27FC236}">
                  <a16:creationId xmlns:a16="http://schemas.microsoft.com/office/drawing/2014/main" id="{D54B1EEA-E859-4A4C-B065-B91DD65C024B}"/>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btfpColumnIndicator695328">
              <a:extLst>
                <a:ext uri="{FF2B5EF4-FFF2-40B4-BE49-F238E27FC236}">
                  <a16:creationId xmlns:a16="http://schemas.microsoft.com/office/drawing/2014/main" id="{7814DABF-21AD-4DF7-BBF6-2273A2E13BE3}"/>
                </a:ext>
              </a:extLst>
            </p:cNvPr>
            <p:cNvCxnSpPr/>
            <p:nvPr/>
          </p:nvCxnSpPr>
          <p:spPr>
            <a:xfrm flipV="1">
              <a:off x="6385322"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btfpColumnGapBlocker700333">
              <a:extLst>
                <a:ext uri="{FF2B5EF4-FFF2-40B4-BE49-F238E27FC236}">
                  <a16:creationId xmlns:a16="http://schemas.microsoft.com/office/drawing/2014/main" id="{A247DDA5-751E-4AAA-8CD8-C638906BB41D}"/>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btfpColumnIndicator205371">
              <a:extLst>
                <a:ext uri="{FF2B5EF4-FFF2-40B4-BE49-F238E27FC236}">
                  <a16:creationId xmlns:a16="http://schemas.microsoft.com/office/drawing/2014/main" id="{D387F2E5-DDA4-4E36-AE47-96268384366C}"/>
                </a:ext>
              </a:extLst>
            </p:cNvPr>
            <p:cNvCxnSpPr/>
            <p:nvPr/>
          </p:nvCxnSpPr>
          <p:spPr>
            <a:xfrm flipV="1">
              <a:off x="5844778"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btfpColumnIndicator122123">
              <a:extLst>
                <a:ext uri="{FF2B5EF4-FFF2-40B4-BE49-F238E27FC236}">
                  <a16:creationId xmlns:a16="http://schemas.microsoft.com/office/drawing/2014/main" id="{8DB8269A-A975-4DD8-9756-A51580661EB7}"/>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2" name="btfpColumnIndicatorGroup1">
            <a:extLst>
              <a:ext uri="{FF2B5EF4-FFF2-40B4-BE49-F238E27FC236}">
                <a16:creationId xmlns:a16="http://schemas.microsoft.com/office/drawing/2014/main" id="{E989301A-DB9B-488E-9743-FA3927D68B70}"/>
              </a:ext>
            </a:extLst>
          </p:cNvPr>
          <p:cNvGrpSpPr/>
          <p:nvPr/>
        </p:nvGrpSpPr>
        <p:grpSpPr>
          <a:xfrm>
            <a:off x="0" y="-205740"/>
            <a:ext cx="12192000" cy="137160"/>
            <a:chOff x="0" y="-205740"/>
            <a:chExt cx="12192000" cy="137160"/>
          </a:xfrm>
        </p:grpSpPr>
        <p:sp>
          <p:nvSpPr>
            <p:cNvPr id="110" name="btfpColumnGapBlocker347064">
              <a:extLst>
                <a:ext uri="{FF2B5EF4-FFF2-40B4-BE49-F238E27FC236}">
                  <a16:creationId xmlns:a16="http://schemas.microsoft.com/office/drawing/2014/main" id="{D8F045A9-59BB-4FB6-A673-73123BCE5945}"/>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btfpColumnGapBlocker305171">
              <a:extLst>
                <a:ext uri="{FF2B5EF4-FFF2-40B4-BE49-F238E27FC236}">
                  <a16:creationId xmlns:a16="http://schemas.microsoft.com/office/drawing/2014/main" id="{3EEB2215-79CE-4EA7-B251-3DA977940A2E}"/>
                </a:ext>
              </a:extLst>
            </p:cNvPr>
            <p:cNvSpPr/>
            <p:nvPr/>
          </p:nvSpPr>
          <p:spPr>
            <a:xfrm>
              <a:off x="5844778" y="-205740"/>
              <a:ext cx="540544"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btfpColumnIndicator818233">
              <a:extLst>
                <a:ext uri="{FF2B5EF4-FFF2-40B4-BE49-F238E27FC236}">
                  <a16:creationId xmlns:a16="http://schemas.microsoft.com/office/drawing/2014/main" id="{084A05A7-5240-4062-921A-699BA00DD685}"/>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btfpColumnIndicator953758">
              <a:extLst>
                <a:ext uri="{FF2B5EF4-FFF2-40B4-BE49-F238E27FC236}">
                  <a16:creationId xmlns:a16="http://schemas.microsoft.com/office/drawing/2014/main" id="{4E323177-7E21-4D70-B431-FB89D35A2EE4}"/>
                </a:ext>
              </a:extLst>
            </p:cNvPr>
            <p:cNvCxnSpPr/>
            <p:nvPr/>
          </p:nvCxnSpPr>
          <p:spPr>
            <a:xfrm flipV="1">
              <a:off x="6385322"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btfpColumnGapBlocker954893">
              <a:extLst>
                <a:ext uri="{FF2B5EF4-FFF2-40B4-BE49-F238E27FC236}">
                  <a16:creationId xmlns:a16="http://schemas.microsoft.com/office/drawing/2014/main" id="{88E69C71-4028-4CCF-9FD2-D8FFB1A467A5}"/>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btfpColumnIndicator655518">
              <a:extLst>
                <a:ext uri="{FF2B5EF4-FFF2-40B4-BE49-F238E27FC236}">
                  <a16:creationId xmlns:a16="http://schemas.microsoft.com/office/drawing/2014/main" id="{CDF1864D-BD6D-4DCB-B9FA-FF11DAD25B3E}"/>
                </a:ext>
              </a:extLst>
            </p:cNvPr>
            <p:cNvCxnSpPr/>
            <p:nvPr/>
          </p:nvCxnSpPr>
          <p:spPr>
            <a:xfrm flipV="1">
              <a:off x="5844778"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btfpColumnIndicator831629">
              <a:extLst>
                <a:ext uri="{FF2B5EF4-FFF2-40B4-BE49-F238E27FC236}">
                  <a16:creationId xmlns:a16="http://schemas.microsoft.com/office/drawing/2014/main" id="{30911122-F85E-4984-B3B4-18B541F1853C}"/>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9B1B191-4DF8-4469-8D6F-DF6800F0E09C}"/>
              </a:ext>
            </a:extLst>
          </p:cNvPr>
          <p:cNvSpPr>
            <a:spLocks noGrp="1"/>
          </p:cNvSpPr>
          <p:nvPr>
            <p:ph type="title"/>
          </p:nvPr>
        </p:nvSpPr>
        <p:spPr/>
        <p:txBody>
          <a:bodyPr/>
          <a:lstStyle/>
          <a:p>
            <a:r>
              <a:rPr lang="en-US" dirty="0"/>
              <a:t>Executive Summary</a:t>
            </a:r>
          </a:p>
        </p:txBody>
      </p:sp>
      <p:sp>
        <p:nvSpPr>
          <p:cNvPr id="3" name="Content Placeholder 2">
            <a:extLst>
              <a:ext uri="{FF2B5EF4-FFF2-40B4-BE49-F238E27FC236}">
                <a16:creationId xmlns:a16="http://schemas.microsoft.com/office/drawing/2014/main" id="{040924EE-7055-4B5A-9B50-E9132510A938}"/>
              </a:ext>
            </a:extLst>
          </p:cNvPr>
          <p:cNvSpPr>
            <a:spLocks noGrp="1"/>
          </p:cNvSpPr>
          <p:nvPr>
            <p:ph idx="1"/>
          </p:nvPr>
        </p:nvSpPr>
        <p:spPr>
          <a:xfrm>
            <a:off x="373380" y="1326737"/>
            <a:ext cx="11521440" cy="1525327"/>
          </a:xfrm>
        </p:spPr>
        <p:txBody>
          <a:bodyPr>
            <a:normAutofit/>
          </a:bodyPr>
          <a:lstStyle/>
          <a:p>
            <a:r>
              <a:rPr lang="en-US" sz="2000" dirty="0"/>
              <a:t>The Sustainability Committee has been working on a larger Multi Year Plan of Action</a:t>
            </a:r>
          </a:p>
          <a:p>
            <a:r>
              <a:rPr lang="en-US" sz="2000" dirty="0"/>
              <a:t>We consider these proposed resolutions as strategic steps contributing to our stated 2040 NetZero Goal</a:t>
            </a:r>
          </a:p>
          <a:p>
            <a:r>
              <a:rPr lang="en-US" sz="2000" dirty="0"/>
              <a:t>Our hope is to continue to collaborate with various stakeholders to either sponsor or co sponsor articles that moves us closer to achieving the NetZero Goal</a:t>
            </a:r>
          </a:p>
        </p:txBody>
      </p:sp>
      <p:grpSp>
        <p:nvGrpSpPr>
          <p:cNvPr id="85" name="btfpColumnHeaderBox839787">
            <a:extLst>
              <a:ext uri="{FF2B5EF4-FFF2-40B4-BE49-F238E27FC236}">
                <a16:creationId xmlns:a16="http://schemas.microsoft.com/office/drawing/2014/main" id="{35BE1D7E-BFE8-49BD-B7E6-ADBCE3D3478F}"/>
              </a:ext>
            </a:extLst>
          </p:cNvPr>
          <p:cNvGrpSpPr/>
          <p:nvPr>
            <p:custDataLst>
              <p:tags r:id="rId2"/>
            </p:custDataLst>
          </p:nvPr>
        </p:nvGrpSpPr>
        <p:grpSpPr>
          <a:xfrm>
            <a:off x="6385322" y="3092243"/>
            <a:ext cx="5501878" cy="349775"/>
            <a:chOff x="6385322" y="1295400"/>
            <a:chExt cx="5501878" cy="349775"/>
          </a:xfrm>
        </p:grpSpPr>
        <p:sp>
          <p:nvSpPr>
            <p:cNvPr id="83" name="btfpColumnHeaderBoxText839787">
              <a:extLst>
                <a:ext uri="{FF2B5EF4-FFF2-40B4-BE49-F238E27FC236}">
                  <a16:creationId xmlns:a16="http://schemas.microsoft.com/office/drawing/2014/main" id="{B6B01372-959A-4041-956B-4AD6A6429D73}"/>
                </a:ext>
              </a:extLst>
            </p:cNvPr>
            <p:cNvSpPr txBox="1"/>
            <p:nvPr/>
          </p:nvSpPr>
          <p:spPr>
            <a:xfrm>
              <a:off x="6385322" y="1295400"/>
              <a:ext cx="5501878" cy="346393"/>
            </a:xfrm>
            <a:prstGeom prst="rect">
              <a:avLst/>
            </a:prstGeom>
            <a:noFill/>
          </p:spPr>
          <p:txBody>
            <a:bodyPr vert="horz" wrap="square" lIns="36036" tIns="36036" rIns="36036" bIns="36036" rtlCol="0" anchor="b">
              <a:spAutoFit/>
            </a:bodyPr>
            <a:lstStyle/>
            <a:p>
              <a:r>
                <a:rPr lang="en-US" b="1" dirty="0">
                  <a:solidFill>
                    <a:srgbClr val="000000"/>
                  </a:solidFill>
                </a:rPr>
                <a:t>Rationale</a:t>
              </a:r>
            </a:p>
          </p:txBody>
        </p:sp>
        <p:cxnSp>
          <p:nvCxnSpPr>
            <p:cNvPr id="84" name="btfpColumnHeaderBoxLine839787">
              <a:extLst>
                <a:ext uri="{FF2B5EF4-FFF2-40B4-BE49-F238E27FC236}">
                  <a16:creationId xmlns:a16="http://schemas.microsoft.com/office/drawing/2014/main" id="{DC6A5642-1C9B-4E9E-897B-27AB74FA5A6F}"/>
                </a:ext>
              </a:extLst>
            </p:cNvPr>
            <p:cNvCxnSpPr/>
            <p:nvPr/>
          </p:nvCxnSpPr>
          <p:spPr>
            <a:xfrm>
              <a:off x="6385322" y="1645175"/>
              <a:ext cx="550187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88" name="btfpColumnHeaderBox177742">
            <a:extLst>
              <a:ext uri="{FF2B5EF4-FFF2-40B4-BE49-F238E27FC236}">
                <a16:creationId xmlns:a16="http://schemas.microsoft.com/office/drawing/2014/main" id="{4B099D76-0D0C-4A3A-ABE8-8ADCEA68721C}"/>
              </a:ext>
            </a:extLst>
          </p:cNvPr>
          <p:cNvGrpSpPr/>
          <p:nvPr>
            <p:custDataLst>
              <p:tags r:id="rId3"/>
            </p:custDataLst>
          </p:nvPr>
        </p:nvGrpSpPr>
        <p:grpSpPr>
          <a:xfrm>
            <a:off x="466725" y="3095625"/>
            <a:ext cx="5501878" cy="349775"/>
            <a:chOff x="342900" y="1295400"/>
            <a:chExt cx="5501878" cy="349775"/>
          </a:xfrm>
        </p:grpSpPr>
        <p:sp>
          <p:nvSpPr>
            <p:cNvPr id="86" name="btfpColumnHeaderBoxText177742">
              <a:extLst>
                <a:ext uri="{FF2B5EF4-FFF2-40B4-BE49-F238E27FC236}">
                  <a16:creationId xmlns:a16="http://schemas.microsoft.com/office/drawing/2014/main" id="{668F1577-CCA8-4802-A153-6FBC78ACBE39}"/>
                </a:ext>
              </a:extLst>
            </p:cNvPr>
            <p:cNvSpPr txBox="1"/>
            <p:nvPr/>
          </p:nvSpPr>
          <p:spPr>
            <a:xfrm>
              <a:off x="342900" y="1295400"/>
              <a:ext cx="5501878" cy="346393"/>
            </a:xfrm>
            <a:prstGeom prst="rect">
              <a:avLst/>
            </a:prstGeom>
            <a:noFill/>
          </p:spPr>
          <p:txBody>
            <a:bodyPr vert="horz" wrap="square" lIns="36036" tIns="36036" rIns="36036" bIns="36036" rtlCol="0" anchor="b">
              <a:spAutoFit/>
            </a:bodyPr>
            <a:lstStyle/>
            <a:p>
              <a:r>
                <a:rPr lang="en-US" b="1" dirty="0">
                  <a:solidFill>
                    <a:srgbClr val="000000"/>
                  </a:solidFill>
                </a:rPr>
                <a:t>Proposed Article</a:t>
              </a:r>
            </a:p>
          </p:txBody>
        </p:sp>
        <p:cxnSp>
          <p:nvCxnSpPr>
            <p:cNvPr id="87" name="btfpColumnHeaderBoxLine177742">
              <a:extLst>
                <a:ext uri="{FF2B5EF4-FFF2-40B4-BE49-F238E27FC236}">
                  <a16:creationId xmlns:a16="http://schemas.microsoft.com/office/drawing/2014/main" id="{DECA03A5-2277-4F40-AD14-6CEF587F15DE}"/>
                </a:ext>
              </a:extLst>
            </p:cNvPr>
            <p:cNvCxnSpPr/>
            <p:nvPr/>
          </p:nvCxnSpPr>
          <p:spPr>
            <a:xfrm>
              <a:off x="342900" y="1645175"/>
              <a:ext cx="550187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9" name="Content Placeholder 2">
            <a:extLst>
              <a:ext uri="{FF2B5EF4-FFF2-40B4-BE49-F238E27FC236}">
                <a16:creationId xmlns:a16="http://schemas.microsoft.com/office/drawing/2014/main" id="{27FF6ECF-FB6B-457D-BE7D-B42DE931BAE1}"/>
              </a:ext>
            </a:extLst>
          </p:cNvPr>
          <p:cNvSpPr txBox="1">
            <a:spLocks/>
          </p:cNvSpPr>
          <p:nvPr/>
        </p:nvSpPr>
        <p:spPr>
          <a:xfrm>
            <a:off x="466723" y="3808522"/>
            <a:ext cx="5501878" cy="595829"/>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sz="1800" dirty="0"/>
              <a:t>Approval for the adoption of the Specialized </a:t>
            </a:r>
            <a:r>
              <a:rPr lang="en-US" sz="1800" dirty="0" err="1"/>
              <a:t>Opt</a:t>
            </a:r>
            <a:r>
              <a:rPr lang="en-US" sz="1800" dirty="0"/>
              <a:t> In code</a:t>
            </a:r>
          </a:p>
        </p:txBody>
      </p:sp>
      <p:sp>
        <p:nvSpPr>
          <p:cNvPr id="90" name="btfpBulletedList291357">
            <a:extLst>
              <a:ext uri="{FF2B5EF4-FFF2-40B4-BE49-F238E27FC236}">
                <a16:creationId xmlns:a16="http://schemas.microsoft.com/office/drawing/2014/main" id="{14786E72-683C-4FDF-9F54-80237AEB4987}"/>
              </a:ext>
            </a:extLst>
          </p:cNvPr>
          <p:cNvSpPr txBox="1">
            <a:spLocks/>
          </p:cNvSpPr>
          <p:nvPr/>
        </p:nvSpPr>
        <p:spPr>
          <a:xfrm>
            <a:off x="6374186" y="3802797"/>
            <a:ext cx="5501878" cy="595829"/>
          </a:xfrm>
          <a:prstGeom prst="rect">
            <a:avLst/>
          </a:prstGeom>
        </p:spPr>
        <p:txBody>
          <a:bodyPr vert="horz" wrap="square"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177800" indent="-177800">
              <a:lnSpc>
                <a:spcPct val="100000"/>
              </a:lnSpc>
              <a:buFontTx/>
            </a:pPr>
            <a:r>
              <a:rPr lang="en-US" sz="1800" dirty="0"/>
              <a:t>The specialized code is designed to achieve Massachusetts GHG emission limits and sub-limits including a net-zero Massachusetts economy in 2050.</a:t>
            </a:r>
          </a:p>
        </p:txBody>
      </p:sp>
      <p:sp>
        <p:nvSpPr>
          <p:cNvPr id="91" name="Content Placeholder 2">
            <a:extLst>
              <a:ext uri="{FF2B5EF4-FFF2-40B4-BE49-F238E27FC236}">
                <a16:creationId xmlns:a16="http://schemas.microsoft.com/office/drawing/2014/main" id="{3322BB4F-1098-4B4B-9106-0F13DCC744A5}"/>
              </a:ext>
            </a:extLst>
          </p:cNvPr>
          <p:cNvSpPr txBox="1">
            <a:spLocks/>
          </p:cNvSpPr>
          <p:nvPr/>
        </p:nvSpPr>
        <p:spPr>
          <a:xfrm>
            <a:off x="373380" y="4807363"/>
            <a:ext cx="5501878" cy="595829"/>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Net Zero Greenhouse Gas Emissions by the Town of Ashland, Inclusive of the Ashland Public Schools</a:t>
            </a:r>
            <a:endParaRPr lang="en-US" sz="1800" dirty="0"/>
          </a:p>
        </p:txBody>
      </p:sp>
      <p:sp>
        <p:nvSpPr>
          <p:cNvPr id="92" name="btfpBulletedList291357">
            <a:extLst>
              <a:ext uri="{FF2B5EF4-FFF2-40B4-BE49-F238E27FC236}">
                <a16:creationId xmlns:a16="http://schemas.microsoft.com/office/drawing/2014/main" id="{450427E3-9BD7-40FF-9129-3C78EA838FED}"/>
              </a:ext>
            </a:extLst>
          </p:cNvPr>
          <p:cNvSpPr txBox="1">
            <a:spLocks/>
          </p:cNvSpPr>
          <p:nvPr/>
        </p:nvSpPr>
        <p:spPr>
          <a:xfrm>
            <a:off x="6280843" y="4801638"/>
            <a:ext cx="5501878" cy="595829"/>
          </a:xfrm>
          <a:prstGeom prst="rect">
            <a:avLst/>
          </a:prstGeom>
        </p:spPr>
        <p:txBody>
          <a:bodyPr vert="horz" wrap="square"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177800" indent="-177800">
              <a:lnSpc>
                <a:spcPct val="100000"/>
              </a:lnSpc>
              <a:buFontTx/>
            </a:pPr>
            <a:r>
              <a:rPr lang="en-US" sz="1800" dirty="0"/>
              <a:t>The town set an example for residents by ensuring all future investments and contracts evaluate carbon neutral options and choose those options when supported by Total Life Cycle Analysis.</a:t>
            </a:r>
          </a:p>
        </p:txBody>
      </p:sp>
    </p:spTree>
    <p:custDataLst>
      <p:tags r:id="rId1"/>
    </p:custDataLst>
    <p:extLst>
      <p:ext uri="{BB962C8B-B14F-4D97-AF65-F5344CB8AC3E}">
        <p14:creationId xmlns:p14="http://schemas.microsoft.com/office/powerpoint/2010/main" val="305632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67E16ABF-B687-4DEF-B578-FE436EBB65E0}"/>
              </a:ext>
            </a:extLst>
          </p:cNvPr>
          <p:cNvGrpSpPr/>
          <p:nvPr/>
        </p:nvGrpSpPr>
        <p:grpSpPr>
          <a:xfrm>
            <a:off x="0" y="6926580"/>
            <a:ext cx="12192000" cy="137160"/>
            <a:chOff x="0" y="6926580"/>
            <a:chExt cx="12192000" cy="137160"/>
          </a:xfrm>
        </p:grpSpPr>
        <p:sp>
          <p:nvSpPr>
            <p:cNvPr id="11" name="btfpColumnGapBlocker780109">
              <a:extLst>
                <a:ext uri="{FF2B5EF4-FFF2-40B4-BE49-F238E27FC236}">
                  <a16:creationId xmlns:a16="http://schemas.microsoft.com/office/drawing/2014/main" id="{5D3BF555-CE41-4996-A5D5-8E7B71118106}"/>
                </a:ext>
              </a:extLst>
            </p:cNvPr>
            <p:cNvSpPr/>
            <p:nvPr/>
          </p:nvSpPr>
          <p:spPr>
            <a:xfrm>
              <a:off x="11887200" y="6926580"/>
              <a:ext cx="3048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tfpColumnGapBlocker803438">
              <a:extLst>
                <a:ext uri="{FF2B5EF4-FFF2-40B4-BE49-F238E27FC236}">
                  <a16:creationId xmlns:a16="http://schemas.microsoft.com/office/drawing/2014/main" id="{25BFAA2E-7283-40D0-9563-54156D031BD5}"/>
                </a:ext>
              </a:extLst>
            </p:cNvPr>
            <p:cNvSpPr/>
            <p:nvPr/>
          </p:nvSpPr>
          <p:spPr>
            <a:xfrm>
              <a:off x="0" y="6926580"/>
              <a:ext cx="3429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btfpColumnIndicator580898">
              <a:extLst>
                <a:ext uri="{FF2B5EF4-FFF2-40B4-BE49-F238E27FC236}">
                  <a16:creationId xmlns:a16="http://schemas.microsoft.com/office/drawing/2014/main" id="{F32632D9-86EF-40F5-9093-2C8D6ABB81CE}"/>
                </a:ext>
              </a:extLst>
            </p:cNvPr>
            <p:cNvCxnSpPr/>
            <p:nvPr/>
          </p:nvCxnSpPr>
          <p:spPr>
            <a:xfrm flipV="1">
              <a:off x="11887200"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159608">
              <a:extLst>
                <a:ext uri="{FF2B5EF4-FFF2-40B4-BE49-F238E27FC236}">
                  <a16:creationId xmlns:a16="http://schemas.microsoft.com/office/drawing/2014/main" id="{4B9C743F-2578-43EA-985D-2AF07574D9F2}"/>
                </a:ext>
              </a:extLst>
            </p:cNvPr>
            <p:cNvCxnSpPr/>
            <p:nvPr/>
          </p:nvCxnSpPr>
          <p:spPr>
            <a:xfrm flipV="1">
              <a:off x="342900"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btfpColumnIndicatorGroup1">
            <a:extLst>
              <a:ext uri="{FF2B5EF4-FFF2-40B4-BE49-F238E27FC236}">
                <a16:creationId xmlns:a16="http://schemas.microsoft.com/office/drawing/2014/main" id="{E53686A2-BEA3-4CA9-97CF-87CBFD161B6A}"/>
              </a:ext>
            </a:extLst>
          </p:cNvPr>
          <p:cNvGrpSpPr/>
          <p:nvPr/>
        </p:nvGrpSpPr>
        <p:grpSpPr>
          <a:xfrm>
            <a:off x="0" y="-205740"/>
            <a:ext cx="12192000" cy="137160"/>
            <a:chOff x="0" y="-205740"/>
            <a:chExt cx="12192000" cy="137160"/>
          </a:xfrm>
        </p:grpSpPr>
        <p:sp>
          <p:nvSpPr>
            <p:cNvPr id="9" name="btfpColumnGapBlocker698606">
              <a:extLst>
                <a:ext uri="{FF2B5EF4-FFF2-40B4-BE49-F238E27FC236}">
                  <a16:creationId xmlns:a16="http://schemas.microsoft.com/office/drawing/2014/main" id="{5DCA8283-B04B-4185-8E5B-2B58BE307BB6}"/>
                </a:ext>
              </a:extLst>
            </p:cNvPr>
            <p:cNvSpPr/>
            <p:nvPr/>
          </p:nvSpPr>
          <p:spPr>
            <a:xfrm>
              <a:off x="11887200" y="-205740"/>
              <a:ext cx="3048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tfpColumnGapBlocker791852">
              <a:extLst>
                <a:ext uri="{FF2B5EF4-FFF2-40B4-BE49-F238E27FC236}">
                  <a16:creationId xmlns:a16="http://schemas.microsoft.com/office/drawing/2014/main" id="{44D3585B-F4FC-479A-A2AB-8517029E8E7D}"/>
                </a:ext>
              </a:extLst>
            </p:cNvPr>
            <p:cNvSpPr/>
            <p:nvPr/>
          </p:nvSpPr>
          <p:spPr>
            <a:xfrm>
              <a:off x="0" y="-205740"/>
              <a:ext cx="3429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btfpColumnIndicator645094">
              <a:extLst>
                <a:ext uri="{FF2B5EF4-FFF2-40B4-BE49-F238E27FC236}">
                  <a16:creationId xmlns:a16="http://schemas.microsoft.com/office/drawing/2014/main" id="{B6DC7E32-44E5-412F-A85B-03F98D0C370C}"/>
                </a:ext>
              </a:extLst>
            </p:cNvPr>
            <p:cNvCxnSpPr/>
            <p:nvPr/>
          </p:nvCxnSpPr>
          <p:spPr>
            <a:xfrm flipV="1">
              <a:off x="11887200"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btfpColumnIndicator823581">
              <a:extLst>
                <a:ext uri="{FF2B5EF4-FFF2-40B4-BE49-F238E27FC236}">
                  <a16:creationId xmlns:a16="http://schemas.microsoft.com/office/drawing/2014/main" id="{CA433E97-2FDA-4362-9D69-105863ACBDBB}"/>
                </a:ext>
              </a:extLst>
            </p:cNvPr>
            <p:cNvCxnSpPr/>
            <p:nvPr/>
          </p:nvCxnSpPr>
          <p:spPr>
            <a:xfrm flipV="1">
              <a:off x="342900"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btfpLayoutConfig" hidden="1"/>
          <p:cNvSpPr txBox="1"/>
          <p:nvPr/>
        </p:nvSpPr>
        <p:spPr bwMode="gray">
          <a:xfrm>
            <a:off x="12700" y="12700"/>
            <a:ext cx="431776" cy="88092"/>
          </a:xfrm>
          <a:prstGeom prst="rect">
            <a:avLst/>
          </a:prstGeom>
          <a:noFill/>
        </p:spPr>
        <p:txBody>
          <a:bodyPr vert="horz" wrap="none" lIns="36000" tIns="36000" rIns="36000" bIns="36000" rtlCol="0">
            <a:spAutoFit/>
          </a:bodyPr>
          <a:lstStyle/>
          <a:p>
            <a:pPr marL="0" indent="0">
              <a:buNone/>
            </a:pPr>
            <a:r>
              <a:rPr lang="en-US" sz="100" dirty="0">
                <a:solidFill>
                  <a:srgbClr val="FFFFFF">
                    <a:alpha val="0"/>
                  </a:srgbClr>
                </a:solidFill>
              </a:rPr>
              <a:t>overall_0_131600703282246985 columns_1_131600694444874709 </a:t>
            </a:r>
          </a:p>
        </p:txBody>
      </p:sp>
      <p:sp>
        <p:nvSpPr>
          <p:cNvPr id="10" name="TextBox 9"/>
          <p:cNvSpPr txBox="1"/>
          <p:nvPr/>
        </p:nvSpPr>
        <p:spPr bwMode="gray">
          <a:xfrm>
            <a:off x="334963" y="4052072"/>
            <a:ext cx="7261659" cy="1180699"/>
          </a:xfrm>
          <a:prstGeom prst="rect">
            <a:avLst/>
          </a:prstGeom>
          <a:noFill/>
        </p:spPr>
        <p:txBody>
          <a:bodyPr wrap="none" lIns="36000" tIns="36000" rIns="36000" bIns="36000" rtlCol="0">
            <a:spAutoFit/>
          </a:bodyPr>
          <a:lstStyle/>
          <a:p>
            <a:pPr marL="0" indent="0">
              <a:buNone/>
            </a:pPr>
            <a:r>
              <a:rPr lang="en-US" sz="7200" dirty="0">
                <a:solidFill>
                  <a:srgbClr val="8BAA00"/>
                </a:solidFill>
              </a:rPr>
              <a:t>Backup – Article 14</a:t>
            </a:r>
          </a:p>
        </p:txBody>
      </p:sp>
      <p:grpSp>
        <p:nvGrpSpPr>
          <p:cNvPr id="30" name="Group 29"/>
          <p:cNvGrpSpPr/>
          <p:nvPr/>
        </p:nvGrpSpPr>
        <p:grpSpPr>
          <a:xfrm>
            <a:off x="340468" y="5228220"/>
            <a:ext cx="11517550" cy="784522"/>
            <a:chOff x="340468" y="5415999"/>
            <a:chExt cx="11517550" cy="784522"/>
          </a:xfrm>
        </p:grpSpPr>
        <p:sp>
          <p:nvSpPr>
            <p:cNvPr id="23" name="Freeform 22"/>
            <p:cNvSpPr/>
            <p:nvPr/>
          </p:nvSpPr>
          <p:spPr bwMode="gray">
            <a:xfrm>
              <a:off x="340468" y="5415999"/>
              <a:ext cx="8234669" cy="784522"/>
            </a:xfrm>
            <a:custGeom>
              <a:avLst/>
              <a:gdLst>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29905 h 1829905"/>
                <a:gd name="connsiteX1" fmla="*/ 8171234 w 11517549"/>
                <a:gd name="connsiteY1" fmla="*/ 1829905 h 1829905"/>
                <a:gd name="connsiteX2" fmla="*/ 9105089 w 11517549"/>
                <a:gd name="connsiteY2" fmla="*/ 1105 h 1829905"/>
                <a:gd name="connsiteX3" fmla="*/ 7704306 w 11517549"/>
                <a:gd name="connsiteY3" fmla="*/ 147020 h 1829905"/>
                <a:gd name="connsiteX4" fmla="*/ 7247106 w 11517549"/>
                <a:gd name="connsiteY4" fmla="*/ 88654 h 1829905"/>
                <a:gd name="connsiteX5" fmla="*/ 9244255 w 11517549"/>
                <a:gd name="connsiteY5" fmla="*/ 73368 h 1829905"/>
                <a:gd name="connsiteX6" fmla="*/ 8599251 w 11517549"/>
                <a:gd name="connsiteY6" fmla="*/ 1829905 h 1829905"/>
                <a:gd name="connsiteX7" fmla="*/ 11517549 w 11517549"/>
                <a:gd name="connsiteY7" fmla="*/ 1829905 h 1829905"/>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283074 h 2283074"/>
                <a:gd name="connsiteX1" fmla="*/ 8171234 w 11517549"/>
                <a:gd name="connsiteY1" fmla="*/ 2283074 h 2283074"/>
                <a:gd name="connsiteX2" fmla="*/ 9105089 w 11517549"/>
                <a:gd name="connsiteY2" fmla="*/ 454274 h 2283074"/>
                <a:gd name="connsiteX3" fmla="*/ 7704306 w 11517549"/>
                <a:gd name="connsiteY3" fmla="*/ 600189 h 2283074"/>
                <a:gd name="connsiteX4" fmla="*/ 7247106 w 11517549"/>
                <a:gd name="connsiteY4" fmla="*/ 541823 h 2283074"/>
                <a:gd name="connsiteX5" fmla="*/ 9527905 w 11517549"/>
                <a:gd name="connsiteY5" fmla="*/ 336193 h 2283074"/>
                <a:gd name="connsiteX6" fmla="*/ 8599251 w 11517549"/>
                <a:gd name="connsiteY6" fmla="*/ 2283074 h 2283074"/>
                <a:gd name="connsiteX7" fmla="*/ 11517549 w 11517549"/>
                <a:gd name="connsiteY7" fmla="*/ 2283074 h 2283074"/>
                <a:gd name="connsiteX0" fmla="*/ 0 w 11517549"/>
                <a:gd name="connsiteY0" fmla="*/ 2343828 h 2343828"/>
                <a:gd name="connsiteX1" fmla="*/ 8171234 w 11517549"/>
                <a:gd name="connsiteY1" fmla="*/ 2343828 h 2343828"/>
                <a:gd name="connsiteX2" fmla="*/ 9105089 w 11517549"/>
                <a:gd name="connsiteY2" fmla="*/ 515028 h 2343828"/>
                <a:gd name="connsiteX3" fmla="*/ 7704306 w 11517549"/>
                <a:gd name="connsiteY3" fmla="*/ 660943 h 2343828"/>
                <a:gd name="connsiteX4" fmla="*/ 7247106 w 11517549"/>
                <a:gd name="connsiteY4" fmla="*/ 602577 h 2343828"/>
                <a:gd name="connsiteX5" fmla="*/ 9527905 w 11517549"/>
                <a:gd name="connsiteY5" fmla="*/ 396947 h 2343828"/>
                <a:gd name="connsiteX6" fmla="*/ 8599251 w 11517549"/>
                <a:gd name="connsiteY6" fmla="*/ 2343828 h 2343828"/>
                <a:gd name="connsiteX7" fmla="*/ 11517549 w 11517549"/>
                <a:gd name="connsiteY7" fmla="*/ 2343828 h 2343828"/>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704862 h 2704862"/>
                <a:gd name="connsiteX1" fmla="*/ 8171234 w 11517549"/>
                <a:gd name="connsiteY1" fmla="*/ 2704862 h 2704862"/>
                <a:gd name="connsiteX2" fmla="*/ 9105089 w 11517549"/>
                <a:gd name="connsiteY2" fmla="*/ 876062 h 2704862"/>
                <a:gd name="connsiteX3" fmla="*/ 7704306 w 11517549"/>
                <a:gd name="connsiteY3" fmla="*/ 1021977 h 2704862"/>
                <a:gd name="connsiteX4" fmla="*/ 7247106 w 11517549"/>
                <a:gd name="connsiteY4" fmla="*/ 963611 h 2704862"/>
                <a:gd name="connsiteX5" fmla="*/ 9527905 w 11517549"/>
                <a:gd name="connsiteY5" fmla="*/ 757981 h 2704862"/>
                <a:gd name="connsiteX6" fmla="*/ 8599251 w 11517549"/>
                <a:gd name="connsiteY6" fmla="*/ 2704862 h 2704862"/>
                <a:gd name="connsiteX7" fmla="*/ 11517549 w 11517549"/>
                <a:gd name="connsiteY7" fmla="*/ 2704862 h 270486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7704306 w 11517549"/>
                <a:gd name="connsiteY2" fmla="*/ 1098999 h 2781884"/>
                <a:gd name="connsiteX3" fmla="*/ 7247106 w 11517549"/>
                <a:gd name="connsiteY3" fmla="*/ 1040633 h 2781884"/>
                <a:gd name="connsiteX4" fmla="*/ 9527905 w 11517549"/>
                <a:gd name="connsiteY4" fmla="*/ 835003 h 2781884"/>
                <a:gd name="connsiteX5" fmla="*/ 8599251 w 11517549"/>
                <a:gd name="connsiteY5" fmla="*/ 2781884 h 2781884"/>
                <a:gd name="connsiteX6" fmla="*/ 11517549 w 11517549"/>
                <a:gd name="connsiteY6" fmla="*/ 2781884 h 2781884"/>
                <a:gd name="connsiteX0" fmla="*/ 0 w 11517549"/>
                <a:gd name="connsiteY0" fmla="*/ 1741251 h 1741251"/>
                <a:gd name="connsiteX1" fmla="*/ 8171234 w 11517549"/>
                <a:gd name="connsiteY1" fmla="*/ 1741251 h 1741251"/>
                <a:gd name="connsiteX2" fmla="*/ 7704306 w 11517549"/>
                <a:gd name="connsiteY2" fmla="*/ 58366 h 1741251"/>
                <a:gd name="connsiteX3" fmla="*/ 7247106 w 11517549"/>
                <a:gd name="connsiteY3" fmla="*/ 0 h 1741251"/>
                <a:gd name="connsiteX4" fmla="*/ 8599251 w 11517549"/>
                <a:gd name="connsiteY4" fmla="*/ 1741251 h 1741251"/>
                <a:gd name="connsiteX5" fmla="*/ 11517549 w 11517549"/>
                <a:gd name="connsiteY5" fmla="*/ 1741251 h 1741251"/>
                <a:gd name="connsiteX0" fmla="*/ 0 w 11517549"/>
                <a:gd name="connsiteY0" fmla="*/ 2240361 h 2240361"/>
                <a:gd name="connsiteX1" fmla="*/ 8171234 w 11517549"/>
                <a:gd name="connsiteY1" fmla="*/ 2240361 h 2240361"/>
                <a:gd name="connsiteX2" fmla="*/ 7704306 w 11517549"/>
                <a:gd name="connsiteY2" fmla="*/ 55747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32741 h 2232741"/>
                <a:gd name="connsiteX1" fmla="*/ 8171234 w 11517549"/>
                <a:gd name="connsiteY1" fmla="*/ 2232741 h 2232741"/>
                <a:gd name="connsiteX2" fmla="*/ 82377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2377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19596 w 11517549"/>
                <a:gd name="connsiteY2" fmla="*/ 883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234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234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1525 h 2231525"/>
                <a:gd name="connsiteX1" fmla="*/ 8171234 w 11517549"/>
                <a:gd name="connsiteY1" fmla="*/ 2231525 h 2231525"/>
                <a:gd name="connsiteX2" fmla="*/ 8123406 w 11517549"/>
                <a:gd name="connsiteY2" fmla="*/ 0 h 2231525"/>
                <a:gd name="connsiteX3" fmla="*/ 8571612 w 11517549"/>
                <a:gd name="connsiteY3" fmla="*/ 391027 h 2231525"/>
                <a:gd name="connsiteX4" fmla="*/ 8599251 w 11517549"/>
                <a:gd name="connsiteY4" fmla="*/ 2231525 h 2231525"/>
                <a:gd name="connsiteX5" fmla="*/ 11517549 w 11517549"/>
                <a:gd name="connsiteY5" fmla="*/ 2231525 h 2231525"/>
                <a:gd name="connsiteX0" fmla="*/ 0 w 11517549"/>
                <a:gd name="connsiteY0" fmla="*/ 2231525 h 2231525"/>
                <a:gd name="connsiteX1" fmla="*/ 8171234 w 11517549"/>
                <a:gd name="connsiteY1" fmla="*/ 2231525 h 2231525"/>
                <a:gd name="connsiteX2" fmla="*/ 8123406 w 11517549"/>
                <a:gd name="connsiteY2" fmla="*/ 0 h 2231525"/>
                <a:gd name="connsiteX3" fmla="*/ 8591599 w 11517549"/>
                <a:gd name="connsiteY3" fmla="*/ 1807597 h 2231525"/>
                <a:gd name="connsiteX4" fmla="*/ 8599251 w 11517549"/>
                <a:gd name="connsiteY4" fmla="*/ 2231525 h 2231525"/>
                <a:gd name="connsiteX5" fmla="*/ 11517549 w 11517549"/>
                <a:gd name="connsiteY5" fmla="*/ 2231525 h 2231525"/>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9251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9251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4488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4488 w 11517549"/>
                <a:gd name="connsiteY4" fmla="*/ 423928 h 423928"/>
                <a:gd name="connsiteX5" fmla="*/ 11517549 w 11517549"/>
                <a:gd name="connsiteY5" fmla="*/ 423928 h 423928"/>
                <a:gd name="connsiteX0" fmla="*/ 0 w 11517549"/>
                <a:gd name="connsiteY0" fmla="*/ 422712 h 422712"/>
                <a:gd name="connsiteX1" fmla="*/ 8171234 w 11517549"/>
                <a:gd name="connsiteY1" fmla="*/ 422712 h 422712"/>
                <a:gd name="connsiteX2" fmla="*/ 8175872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5872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1110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1110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82"/>
                <a:gd name="connsiteX1" fmla="*/ 7853413 w 11517549"/>
                <a:gd name="connsiteY1" fmla="*/ 422782 h 422782"/>
                <a:gd name="connsiteX2" fmla="*/ 8171234 w 11517549"/>
                <a:gd name="connsiteY2" fmla="*/ 422712 h 422782"/>
                <a:gd name="connsiteX3" fmla="*/ 8171110 w 11517549"/>
                <a:gd name="connsiteY3" fmla="*/ 0 h 422782"/>
                <a:gd name="connsiteX4" fmla="*/ 8598743 w 11517549"/>
                <a:gd name="connsiteY4" fmla="*/ 1165 h 422782"/>
                <a:gd name="connsiteX5" fmla="*/ 8594488 w 11517549"/>
                <a:gd name="connsiteY5" fmla="*/ 422712 h 422782"/>
                <a:gd name="connsiteX6" fmla="*/ 11517549 w 11517549"/>
                <a:gd name="connsiteY6"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11517549 w 11517549"/>
                <a:gd name="connsiteY7"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0688 w 11517549"/>
                <a:gd name="connsiteY7" fmla="*/ 420401 h 422782"/>
                <a:gd name="connsiteX8" fmla="*/ 11517549 w 11517549"/>
                <a:gd name="connsiteY8"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0688 w 11517549"/>
                <a:gd name="connsiteY7" fmla="*/ 420401 h 422782"/>
                <a:gd name="connsiteX8" fmla="*/ 9053563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053563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11517549 w 11517549"/>
                <a:gd name="connsiteY8"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332170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144051 w 11517549"/>
                <a:gd name="connsiteY8" fmla="*/ 418019 h 422782"/>
                <a:gd name="connsiteX9" fmla="*/ 9332170 w 11517549"/>
                <a:gd name="connsiteY9" fmla="*/ 420401 h 422782"/>
                <a:gd name="connsiteX10" fmla="*/ 11517549 w 11517549"/>
                <a:gd name="connsiteY10"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013082 w 11517549"/>
                <a:gd name="connsiteY8" fmla="*/ 418019 h 422782"/>
                <a:gd name="connsiteX9" fmla="*/ 9144051 w 11517549"/>
                <a:gd name="connsiteY9" fmla="*/ 41801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144051 w 11517549"/>
                <a:gd name="connsiteY9" fmla="*/ 41801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308358 w 11517549"/>
                <a:gd name="connsiteY9" fmla="*/ 5606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336933 w 11517549"/>
                <a:gd name="connsiteY9" fmla="*/ 1300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13069 w 11517549"/>
                <a:gd name="connsiteY8" fmla="*/ 1300 h 422782"/>
                <a:gd name="connsiteX9" fmla="*/ 9336933 w 11517549"/>
                <a:gd name="connsiteY9" fmla="*/ 1300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517657 w 11517549"/>
                <a:gd name="connsiteY2" fmla="*/ 420401 h 422782"/>
                <a:gd name="connsiteX3" fmla="*/ 7853413 w 11517549"/>
                <a:gd name="connsiteY3" fmla="*/ 422782 h 422782"/>
                <a:gd name="connsiteX4" fmla="*/ 8171234 w 11517549"/>
                <a:gd name="connsiteY4" fmla="*/ 422712 h 422782"/>
                <a:gd name="connsiteX5" fmla="*/ 8171110 w 11517549"/>
                <a:gd name="connsiteY5" fmla="*/ 0 h 422782"/>
                <a:gd name="connsiteX6" fmla="*/ 8598743 w 11517549"/>
                <a:gd name="connsiteY6" fmla="*/ 1165 h 422782"/>
                <a:gd name="connsiteX7" fmla="*/ 8594488 w 11517549"/>
                <a:gd name="connsiteY7" fmla="*/ 422712 h 422782"/>
                <a:gd name="connsiteX8" fmla="*/ 8913069 w 11517549"/>
                <a:gd name="connsiteY8" fmla="*/ 422782 h 422782"/>
                <a:gd name="connsiteX9" fmla="*/ 8913069 w 11517549"/>
                <a:gd name="connsiteY9" fmla="*/ 1300 h 422782"/>
                <a:gd name="connsiteX10" fmla="*/ 9336933 w 11517549"/>
                <a:gd name="connsiteY10" fmla="*/ 1300 h 422782"/>
                <a:gd name="connsiteX11" fmla="*/ 9332170 w 11517549"/>
                <a:gd name="connsiteY11" fmla="*/ 420401 h 422782"/>
                <a:gd name="connsiteX12" fmla="*/ 11517549 w 11517549"/>
                <a:gd name="connsiteY12" fmla="*/ 422712 h 422782"/>
                <a:gd name="connsiteX0" fmla="*/ 0 w 11517549"/>
                <a:gd name="connsiteY0" fmla="*/ 422712 h 422782"/>
                <a:gd name="connsiteX1" fmla="*/ 7431932 w 11517549"/>
                <a:gd name="connsiteY1" fmla="*/ 422782 h 422782"/>
                <a:gd name="connsiteX2" fmla="*/ 7517657 w 11517549"/>
                <a:gd name="connsiteY2" fmla="*/ 420401 h 422782"/>
                <a:gd name="connsiteX3" fmla="*/ 7717682 w 11517549"/>
                <a:gd name="connsiteY3" fmla="*/ 422782 h 422782"/>
                <a:gd name="connsiteX4" fmla="*/ 7853413 w 11517549"/>
                <a:gd name="connsiteY4" fmla="*/ 422782 h 422782"/>
                <a:gd name="connsiteX5" fmla="*/ 8171234 w 11517549"/>
                <a:gd name="connsiteY5" fmla="*/ 422712 h 422782"/>
                <a:gd name="connsiteX6" fmla="*/ 8171110 w 11517549"/>
                <a:gd name="connsiteY6" fmla="*/ 0 h 422782"/>
                <a:gd name="connsiteX7" fmla="*/ 8598743 w 11517549"/>
                <a:gd name="connsiteY7" fmla="*/ 1165 h 422782"/>
                <a:gd name="connsiteX8" fmla="*/ 8594488 w 11517549"/>
                <a:gd name="connsiteY8" fmla="*/ 422712 h 422782"/>
                <a:gd name="connsiteX9" fmla="*/ 8913069 w 11517549"/>
                <a:gd name="connsiteY9" fmla="*/ 422782 h 422782"/>
                <a:gd name="connsiteX10" fmla="*/ 8913069 w 11517549"/>
                <a:gd name="connsiteY10" fmla="*/ 1300 h 422782"/>
                <a:gd name="connsiteX11" fmla="*/ 9336933 w 11517549"/>
                <a:gd name="connsiteY11" fmla="*/ 1300 h 422782"/>
                <a:gd name="connsiteX12" fmla="*/ 9332170 w 11517549"/>
                <a:gd name="connsiteY12" fmla="*/ 420401 h 422782"/>
                <a:gd name="connsiteX13" fmla="*/ 11517549 w 11517549"/>
                <a:gd name="connsiteY13" fmla="*/ 422712 h 422782"/>
                <a:gd name="connsiteX0" fmla="*/ 0 w 11517549"/>
                <a:gd name="connsiteY0" fmla="*/ 423793 h 423863"/>
                <a:gd name="connsiteX1" fmla="*/ 7431932 w 11517549"/>
                <a:gd name="connsiteY1" fmla="*/ 423863 h 423863"/>
                <a:gd name="connsiteX2" fmla="*/ 7517657 w 11517549"/>
                <a:gd name="connsiteY2" fmla="*/ 421482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3793 h 423863"/>
                <a:gd name="connsiteX1" fmla="*/ 7431932 w 11517549"/>
                <a:gd name="connsiteY1" fmla="*/ 423863 h 423863"/>
                <a:gd name="connsiteX2" fmla="*/ 7434313 w 11517549"/>
                <a:gd name="connsiteY2" fmla="*/ 1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3793 h 423863"/>
                <a:gd name="connsiteX1" fmla="*/ 7431932 w 11517549"/>
                <a:gd name="connsiteY1" fmla="*/ 423863 h 423863"/>
                <a:gd name="connsiteX2" fmla="*/ 7667467 w 11517549"/>
                <a:gd name="connsiteY2" fmla="*/ 174866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2712 h 422782"/>
                <a:gd name="connsiteX1" fmla="*/ 7431932 w 11517549"/>
                <a:gd name="connsiteY1" fmla="*/ 422782 h 422782"/>
                <a:gd name="connsiteX2" fmla="*/ 7667467 w 11517549"/>
                <a:gd name="connsiteY2" fmla="*/ 173785 h 422782"/>
                <a:gd name="connsiteX3" fmla="*/ 7779290 w 11517549"/>
                <a:gd name="connsiteY3" fmla="*/ 261217 h 422782"/>
                <a:gd name="connsiteX4" fmla="*/ 7853413 w 11517549"/>
                <a:gd name="connsiteY4" fmla="*/ 422782 h 422782"/>
                <a:gd name="connsiteX5" fmla="*/ 8171234 w 11517549"/>
                <a:gd name="connsiteY5" fmla="*/ 422712 h 422782"/>
                <a:gd name="connsiteX6" fmla="*/ 8171110 w 11517549"/>
                <a:gd name="connsiteY6" fmla="*/ 0 h 422782"/>
                <a:gd name="connsiteX7" fmla="*/ 8598743 w 11517549"/>
                <a:gd name="connsiteY7" fmla="*/ 1165 h 422782"/>
                <a:gd name="connsiteX8" fmla="*/ 8594488 w 11517549"/>
                <a:gd name="connsiteY8" fmla="*/ 422712 h 422782"/>
                <a:gd name="connsiteX9" fmla="*/ 8913069 w 11517549"/>
                <a:gd name="connsiteY9" fmla="*/ 422782 h 422782"/>
                <a:gd name="connsiteX10" fmla="*/ 8913069 w 11517549"/>
                <a:gd name="connsiteY10" fmla="*/ 1300 h 422782"/>
                <a:gd name="connsiteX11" fmla="*/ 9336933 w 11517549"/>
                <a:gd name="connsiteY11" fmla="*/ 1300 h 422782"/>
                <a:gd name="connsiteX12" fmla="*/ 9332170 w 11517549"/>
                <a:gd name="connsiteY12" fmla="*/ 420401 h 422782"/>
                <a:gd name="connsiteX13" fmla="*/ 11517549 w 11517549"/>
                <a:gd name="connsiteY13" fmla="*/ 422712 h 422782"/>
                <a:gd name="connsiteX0" fmla="*/ 0 w 11517549"/>
                <a:gd name="connsiteY0" fmla="*/ 421547 h 421617"/>
                <a:gd name="connsiteX1" fmla="*/ 7431932 w 11517549"/>
                <a:gd name="connsiteY1" fmla="*/ 421617 h 421617"/>
                <a:gd name="connsiteX2" fmla="*/ 7667467 w 11517549"/>
                <a:gd name="connsiteY2" fmla="*/ 172620 h 421617"/>
                <a:gd name="connsiteX3" fmla="*/ 7779290 w 11517549"/>
                <a:gd name="connsiteY3" fmla="*/ 260052 h 421617"/>
                <a:gd name="connsiteX4" fmla="*/ 7853413 w 11517549"/>
                <a:gd name="connsiteY4" fmla="*/ 421617 h 421617"/>
                <a:gd name="connsiteX5" fmla="*/ 8171234 w 11517549"/>
                <a:gd name="connsiteY5" fmla="*/ 421547 h 421617"/>
                <a:gd name="connsiteX6" fmla="*/ 8598743 w 11517549"/>
                <a:gd name="connsiteY6" fmla="*/ 0 h 421617"/>
                <a:gd name="connsiteX7" fmla="*/ 8594488 w 11517549"/>
                <a:gd name="connsiteY7" fmla="*/ 421547 h 421617"/>
                <a:gd name="connsiteX8" fmla="*/ 8913069 w 11517549"/>
                <a:gd name="connsiteY8" fmla="*/ 421617 h 421617"/>
                <a:gd name="connsiteX9" fmla="*/ 8913069 w 11517549"/>
                <a:gd name="connsiteY9" fmla="*/ 135 h 421617"/>
                <a:gd name="connsiteX10" fmla="*/ 9336933 w 11517549"/>
                <a:gd name="connsiteY10" fmla="*/ 135 h 421617"/>
                <a:gd name="connsiteX11" fmla="*/ 9332170 w 11517549"/>
                <a:gd name="connsiteY11" fmla="*/ 419236 h 421617"/>
                <a:gd name="connsiteX12" fmla="*/ 11517549 w 11517549"/>
                <a:gd name="connsiteY12" fmla="*/ 421547 h 421617"/>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7853413 w 11517549"/>
                <a:gd name="connsiteY4" fmla="*/ 421482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8913069 w 11517549"/>
                <a:gd name="connsiteY8" fmla="*/ 0 h 421482"/>
                <a:gd name="connsiteX9" fmla="*/ 9336933 w 11517549"/>
                <a:gd name="connsiteY9" fmla="*/ 0 h 421482"/>
                <a:gd name="connsiteX10" fmla="*/ 9332170 w 11517549"/>
                <a:gd name="connsiteY10" fmla="*/ 419101 h 421482"/>
                <a:gd name="connsiteX11" fmla="*/ 11517549 w 11517549"/>
                <a:gd name="connsiteY11" fmla="*/ 421412 h 421482"/>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7853413 w 11517549"/>
                <a:gd name="connsiteY4" fmla="*/ 421482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9336933 w 11517549"/>
                <a:gd name="connsiteY8" fmla="*/ 0 h 421482"/>
                <a:gd name="connsiteX9" fmla="*/ 9332170 w 11517549"/>
                <a:gd name="connsiteY9" fmla="*/ 419101 h 421482"/>
                <a:gd name="connsiteX10" fmla="*/ 11517549 w 11517549"/>
                <a:gd name="connsiteY10" fmla="*/ 421412 h 421482"/>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8137569 w 11517549"/>
                <a:gd name="connsiteY4" fmla="*/ 323121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9336933 w 11517549"/>
                <a:gd name="connsiteY8" fmla="*/ 0 h 421482"/>
                <a:gd name="connsiteX9" fmla="*/ 9332170 w 11517549"/>
                <a:gd name="connsiteY9" fmla="*/ 419101 h 421482"/>
                <a:gd name="connsiteX10" fmla="*/ 11517549 w 11517549"/>
                <a:gd name="connsiteY10" fmla="*/ 421412 h 421482"/>
                <a:gd name="connsiteX0" fmla="*/ 0 w 11517549"/>
                <a:gd name="connsiteY0" fmla="*/ 421412 h 749073"/>
                <a:gd name="connsiteX1" fmla="*/ 7431932 w 11517549"/>
                <a:gd name="connsiteY1" fmla="*/ 421482 h 749073"/>
                <a:gd name="connsiteX2" fmla="*/ 7667467 w 11517549"/>
                <a:gd name="connsiteY2" fmla="*/ 172485 h 749073"/>
                <a:gd name="connsiteX3" fmla="*/ 8234669 w 11517549"/>
                <a:gd name="connsiteY3" fmla="*/ 729868 h 749073"/>
                <a:gd name="connsiteX4" fmla="*/ 8137569 w 11517549"/>
                <a:gd name="connsiteY4" fmla="*/ 323121 h 749073"/>
                <a:gd name="connsiteX5" fmla="*/ 8171234 w 11517549"/>
                <a:gd name="connsiteY5" fmla="*/ 421412 h 749073"/>
                <a:gd name="connsiteX6" fmla="*/ 8594488 w 11517549"/>
                <a:gd name="connsiteY6" fmla="*/ 421412 h 749073"/>
                <a:gd name="connsiteX7" fmla="*/ 8913069 w 11517549"/>
                <a:gd name="connsiteY7" fmla="*/ 421482 h 749073"/>
                <a:gd name="connsiteX8" fmla="*/ 9336933 w 11517549"/>
                <a:gd name="connsiteY8" fmla="*/ 0 h 749073"/>
                <a:gd name="connsiteX9" fmla="*/ 9332170 w 11517549"/>
                <a:gd name="connsiteY9" fmla="*/ 419101 h 749073"/>
                <a:gd name="connsiteX10" fmla="*/ 11517549 w 11517549"/>
                <a:gd name="connsiteY10" fmla="*/ 421412 h 749073"/>
                <a:gd name="connsiteX0" fmla="*/ 0 w 11517549"/>
                <a:gd name="connsiteY0" fmla="*/ 421412 h 982509"/>
                <a:gd name="connsiteX1" fmla="*/ 7431932 w 11517549"/>
                <a:gd name="connsiteY1" fmla="*/ 421482 h 982509"/>
                <a:gd name="connsiteX2" fmla="*/ 7667467 w 11517549"/>
                <a:gd name="connsiteY2" fmla="*/ 172485 h 982509"/>
                <a:gd name="connsiteX3" fmla="*/ 8234669 w 11517549"/>
                <a:gd name="connsiteY3" fmla="*/ 729868 h 982509"/>
                <a:gd name="connsiteX4" fmla="*/ 8013706 w 11517549"/>
                <a:gd name="connsiteY4" fmla="*/ 982509 h 982509"/>
                <a:gd name="connsiteX5" fmla="*/ 8171234 w 11517549"/>
                <a:gd name="connsiteY5" fmla="*/ 421412 h 982509"/>
                <a:gd name="connsiteX6" fmla="*/ 8594488 w 11517549"/>
                <a:gd name="connsiteY6" fmla="*/ 421412 h 982509"/>
                <a:gd name="connsiteX7" fmla="*/ 8913069 w 11517549"/>
                <a:gd name="connsiteY7" fmla="*/ 421482 h 982509"/>
                <a:gd name="connsiteX8" fmla="*/ 9336933 w 11517549"/>
                <a:gd name="connsiteY8" fmla="*/ 0 h 982509"/>
                <a:gd name="connsiteX9" fmla="*/ 9332170 w 11517549"/>
                <a:gd name="connsiteY9" fmla="*/ 419101 h 982509"/>
                <a:gd name="connsiteX10" fmla="*/ 11517549 w 11517549"/>
                <a:gd name="connsiteY10" fmla="*/ 421412 h 982509"/>
                <a:gd name="connsiteX0" fmla="*/ 0 w 11517549"/>
                <a:gd name="connsiteY0" fmla="*/ 248927 h 810024"/>
                <a:gd name="connsiteX1" fmla="*/ 7431932 w 11517549"/>
                <a:gd name="connsiteY1" fmla="*/ 248997 h 810024"/>
                <a:gd name="connsiteX2" fmla="*/ 7667467 w 11517549"/>
                <a:gd name="connsiteY2" fmla="*/ 0 h 810024"/>
                <a:gd name="connsiteX3" fmla="*/ 8234669 w 11517549"/>
                <a:gd name="connsiteY3" fmla="*/ 557383 h 810024"/>
                <a:gd name="connsiteX4" fmla="*/ 8013706 w 11517549"/>
                <a:gd name="connsiteY4" fmla="*/ 810024 h 810024"/>
                <a:gd name="connsiteX5" fmla="*/ 8171234 w 11517549"/>
                <a:gd name="connsiteY5" fmla="*/ 248927 h 810024"/>
                <a:gd name="connsiteX6" fmla="*/ 8594488 w 11517549"/>
                <a:gd name="connsiteY6" fmla="*/ 248927 h 810024"/>
                <a:gd name="connsiteX7" fmla="*/ 8913069 w 11517549"/>
                <a:gd name="connsiteY7" fmla="*/ 248997 h 810024"/>
                <a:gd name="connsiteX8" fmla="*/ 9332170 w 11517549"/>
                <a:gd name="connsiteY8" fmla="*/ 246616 h 810024"/>
                <a:gd name="connsiteX9" fmla="*/ 11517549 w 11517549"/>
                <a:gd name="connsiteY9" fmla="*/ 248927 h 810024"/>
                <a:gd name="connsiteX0" fmla="*/ 0 w 11517549"/>
                <a:gd name="connsiteY0" fmla="*/ 248927 h 810024"/>
                <a:gd name="connsiteX1" fmla="*/ 7431932 w 11517549"/>
                <a:gd name="connsiteY1" fmla="*/ 248997 h 810024"/>
                <a:gd name="connsiteX2" fmla="*/ 7667467 w 11517549"/>
                <a:gd name="connsiteY2" fmla="*/ 0 h 810024"/>
                <a:gd name="connsiteX3" fmla="*/ 8234669 w 11517549"/>
                <a:gd name="connsiteY3" fmla="*/ 557383 h 810024"/>
                <a:gd name="connsiteX4" fmla="*/ 8013706 w 11517549"/>
                <a:gd name="connsiteY4" fmla="*/ 810024 h 810024"/>
                <a:gd name="connsiteX5" fmla="*/ 8171234 w 11517549"/>
                <a:gd name="connsiteY5" fmla="*/ 248927 h 810024"/>
                <a:gd name="connsiteX6" fmla="*/ 8594488 w 11517549"/>
                <a:gd name="connsiteY6" fmla="*/ 248927 h 810024"/>
                <a:gd name="connsiteX7" fmla="*/ 8913069 w 11517549"/>
                <a:gd name="connsiteY7" fmla="*/ 248997 h 810024"/>
                <a:gd name="connsiteX8" fmla="*/ 11517549 w 11517549"/>
                <a:gd name="connsiteY8" fmla="*/ 248927 h 810024"/>
                <a:gd name="connsiteX0" fmla="*/ 0 w 8913069"/>
                <a:gd name="connsiteY0" fmla="*/ 248927 h 810024"/>
                <a:gd name="connsiteX1" fmla="*/ 7431932 w 8913069"/>
                <a:gd name="connsiteY1" fmla="*/ 248997 h 810024"/>
                <a:gd name="connsiteX2" fmla="*/ 7667467 w 8913069"/>
                <a:gd name="connsiteY2" fmla="*/ 0 h 810024"/>
                <a:gd name="connsiteX3" fmla="*/ 8234669 w 8913069"/>
                <a:gd name="connsiteY3" fmla="*/ 557383 h 810024"/>
                <a:gd name="connsiteX4" fmla="*/ 8013706 w 8913069"/>
                <a:gd name="connsiteY4" fmla="*/ 810024 h 810024"/>
                <a:gd name="connsiteX5" fmla="*/ 8171234 w 8913069"/>
                <a:gd name="connsiteY5" fmla="*/ 248927 h 810024"/>
                <a:gd name="connsiteX6" fmla="*/ 8594488 w 8913069"/>
                <a:gd name="connsiteY6" fmla="*/ 248927 h 810024"/>
                <a:gd name="connsiteX7" fmla="*/ 8913069 w 8913069"/>
                <a:gd name="connsiteY7" fmla="*/ 248997 h 810024"/>
                <a:gd name="connsiteX0" fmla="*/ 0 w 8913069"/>
                <a:gd name="connsiteY0" fmla="*/ 248927 h 810024"/>
                <a:gd name="connsiteX1" fmla="*/ 7431932 w 8913069"/>
                <a:gd name="connsiteY1" fmla="*/ 248997 h 810024"/>
                <a:gd name="connsiteX2" fmla="*/ 7667467 w 8913069"/>
                <a:gd name="connsiteY2" fmla="*/ 0 h 810024"/>
                <a:gd name="connsiteX3" fmla="*/ 8234669 w 8913069"/>
                <a:gd name="connsiteY3" fmla="*/ 557383 h 810024"/>
                <a:gd name="connsiteX4" fmla="*/ 8013706 w 8913069"/>
                <a:gd name="connsiteY4" fmla="*/ 810024 h 810024"/>
                <a:gd name="connsiteX5" fmla="*/ 8171234 w 8913069"/>
                <a:gd name="connsiteY5" fmla="*/ 248927 h 810024"/>
                <a:gd name="connsiteX6" fmla="*/ 8913069 w 8913069"/>
                <a:gd name="connsiteY6" fmla="*/ 248997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5" fmla="*/ 8171234 w 8234669"/>
                <a:gd name="connsiteY5" fmla="*/ 248927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784522"/>
                <a:gd name="connsiteX1" fmla="*/ 7431932 w 8234669"/>
                <a:gd name="connsiteY1" fmla="*/ 248997 h 784522"/>
                <a:gd name="connsiteX2" fmla="*/ 7667467 w 8234669"/>
                <a:gd name="connsiteY2" fmla="*/ 0 h 784522"/>
                <a:gd name="connsiteX3" fmla="*/ 8234669 w 8234669"/>
                <a:gd name="connsiteY3" fmla="*/ 557383 h 784522"/>
                <a:gd name="connsiteX4" fmla="*/ 8006420 w 8234669"/>
                <a:gd name="connsiteY4" fmla="*/ 784522 h 784522"/>
                <a:gd name="connsiteX0" fmla="*/ 0 w 8234669"/>
                <a:gd name="connsiteY0" fmla="*/ 248927 h 784522"/>
                <a:gd name="connsiteX1" fmla="*/ 7431932 w 8234669"/>
                <a:gd name="connsiteY1" fmla="*/ 248997 h 784522"/>
                <a:gd name="connsiteX2" fmla="*/ 7667467 w 8234669"/>
                <a:gd name="connsiteY2" fmla="*/ 0 h 784522"/>
                <a:gd name="connsiteX3" fmla="*/ 8234669 w 8234669"/>
                <a:gd name="connsiteY3" fmla="*/ 557383 h 784522"/>
                <a:gd name="connsiteX4" fmla="*/ 8006420 w 8234669"/>
                <a:gd name="connsiteY4" fmla="*/ 784522 h 784522"/>
                <a:gd name="connsiteX0" fmla="*/ 0 w 8234669"/>
                <a:gd name="connsiteY0" fmla="*/ 248927 h 784522"/>
                <a:gd name="connsiteX1" fmla="*/ 7431932 w 8234669"/>
                <a:gd name="connsiteY1" fmla="*/ 248997 h 784522"/>
                <a:gd name="connsiteX2" fmla="*/ 7667467 w 8234669"/>
                <a:gd name="connsiteY2" fmla="*/ 0 h 784522"/>
                <a:gd name="connsiteX3" fmla="*/ 8234669 w 8234669"/>
                <a:gd name="connsiteY3" fmla="*/ 557383 h 784522"/>
                <a:gd name="connsiteX4" fmla="*/ 8006420 w 8234669"/>
                <a:gd name="connsiteY4" fmla="*/ 784522 h 784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669" h="784522">
                  <a:moveTo>
                    <a:pt x="0" y="248927"/>
                  </a:moveTo>
                  <a:lnTo>
                    <a:pt x="7431932" y="248997"/>
                  </a:lnTo>
                  <a:cubicBezTo>
                    <a:pt x="7501944" y="162356"/>
                    <a:pt x="7622957" y="64783"/>
                    <a:pt x="7667467" y="0"/>
                  </a:cubicBezTo>
                  <a:cubicBezTo>
                    <a:pt x="7747243" y="80146"/>
                    <a:pt x="8143964" y="469951"/>
                    <a:pt x="8234669" y="557383"/>
                  </a:cubicBezTo>
                  <a:cubicBezTo>
                    <a:pt x="8164657" y="636739"/>
                    <a:pt x="8094647" y="694236"/>
                    <a:pt x="8006420" y="784522"/>
                  </a:cubicBezTo>
                </a:path>
              </a:pathLst>
            </a:custGeom>
            <a:noFill/>
            <a:ln w="19050" cap="flat" cmpd="sng" algn="ctr">
              <a:solidFill>
                <a:srgbClr val="8BAA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rgbClr val="8BAA00"/>
                </a:solidFill>
              </a:endParaRPr>
            </a:p>
          </p:txBody>
        </p:sp>
        <p:sp>
          <p:nvSpPr>
            <p:cNvPr id="24" name="Freeform 23"/>
            <p:cNvSpPr/>
            <p:nvPr/>
          </p:nvSpPr>
          <p:spPr bwMode="gray">
            <a:xfrm>
              <a:off x="9672540" y="5662615"/>
              <a:ext cx="2185478" cy="2311"/>
            </a:xfrm>
            <a:custGeom>
              <a:avLst/>
              <a:gdLst>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29905 h 1829905"/>
                <a:gd name="connsiteX1" fmla="*/ 8171234 w 11517549"/>
                <a:gd name="connsiteY1" fmla="*/ 1829905 h 1829905"/>
                <a:gd name="connsiteX2" fmla="*/ 9105089 w 11517549"/>
                <a:gd name="connsiteY2" fmla="*/ 1105 h 1829905"/>
                <a:gd name="connsiteX3" fmla="*/ 7704306 w 11517549"/>
                <a:gd name="connsiteY3" fmla="*/ 147020 h 1829905"/>
                <a:gd name="connsiteX4" fmla="*/ 7247106 w 11517549"/>
                <a:gd name="connsiteY4" fmla="*/ 88654 h 1829905"/>
                <a:gd name="connsiteX5" fmla="*/ 9244255 w 11517549"/>
                <a:gd name="connsiteY5" fmla="*/ 73368 h 1829905"/>
                <a:gd name="connsiteX6" fmla="*/ 8599251 w 11517549"/>
                <a:gd name="connsiteY6" fmla="*/ 1829905 h 1829905"/>
                <a:gd name="connsiteX7" fmla="*/ 11517549 w 11517549"/>
                <a:gd name="connsiteY7" fmla="*/ 1829905 h 1829905"/>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283074 h 2283074"/>
                <a:gd name="connsiteX1" fmla="*/ 8171234 w 11517549"/>
                <a:gd name="connsiteY1" fmla="*/ 2283074 h 2283074"/>
                <a:gd name="connsiteX2" fmla="*/ 9105089 w 11517549"/>
                <a:gd name="connsiteY2" fmla="*/ 454274 h 2283074"/>
                <a:gd name="connsiteX3" fmla="*/ 7704306 w 11517549"/>
                <a:gd name="connsiteY3" fmla="*/ 600189 h 2283074"/>
                <a:gd name="connsiteX4" fmla="*/ 7247106 w 11517549"/>
                <a:gd name="connsiteY4" fmla="*/ 541823 h 2283074"/>
                <a:gd name="connsiteX5" fmla="*/ 9527905 w 11517549"/>
                <a:gd name="connsiteY5" fmla="*/ 336193 h 2283074"/>
                <a:gd name="connsiteX6" fmla="*/ 8599251 w 11517549"/>
                <a:gd name="connsiteY6" fmla="*/ 2283074 h 2283074"/>
                <a:gd name="connsiteX7" fmla="*/ 11517549 w 11517549"/>
                <a:gd name="connsiteY7" fmla="*/ 2283074 h 2283074"/>
                <a:gd name="connsiteX0" fmla="*/ 0 w 11517549"/>
                <a:gd name="connsiteY0" fmla="*/ 2343828 h 2343828"/>
                <a:gd name="connsiteX1" fmla="*/ 8171234 w 11517549"/>
                <a:gd name="connsiteY1" fmla="*/ 2343828 h 2343828"/>
                <a:gd name="connsiteX2" fmla="*/ 9105089 w 11517549"/>
                <a:gd name="connsiteY2" fmla="*/ 515028 h 2343828"/>
                <a:gd name="connsiteX3" fmla="*/ 7704306 w 11517549"/>
                <a:gd name="connsiteY3" fmla="*/ 660943 h 2343828"/>
                <a:gd name="connsiteX4" fmla="*/ 7247106 w 11517549"/>
                <a:gd name="connsiteY4" fmla="*/ 602577 h 2343828"/>
                <a:gd name="connsiteX5" fmla="*/ 9527905 w 11517549"/>
                <a:gd name="connsiteY5" fmla="*/ 396947 h 2343828"/>
                <a:gd name="connsiteX6" fmla="*/ 8599251 w 11517549"/>
                <a:gd name="connsiteY6" fmla="*/ 2343828 h 2343828"/>
                <a:gd name="connsiteX7" fmla="*/ 11517549 w 11517549"/>
                <a:gd name="connsiteY7" fmla="*/ 2343828 h 2343828"/>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704862 h 2704862"/>
                <a:gd name="connsiteX1" fmla="*/ 8171234 w 11517549"/>
                <a:gd name="connsiteY1" fmla="*/ 2704862 h 2704862"/>
                <a:gd name="connsiteX2" fmla="*/ 9105089 w 11517549"/>
                <a:gd name="connsiteY2" fmla="*/ 876062 h 2704862"/>
                <a:gd name="connsiteX3" fmla="*/ 7704306 w 11517549"/>
                <a:gd name="connsiteY3" fmla="*/ 1021977 h 2704862"/>
                <a:gd name="connsiteX4" fmla="*/ 7247106 w 11517549"/>
                <a:gd name="connsiteY4" fmla="*/ 963611 h 2704862"/>
                <a:gd name="connsiteX5" fmla="*/ 9527905 w 11517549"/>
                <a:gd name="connsiteY5" fmla="*/ 757981 h 2704862"/>
                <a:gd name="connsiteX6" fmla="*/ 8599251 w 11517549"/>
                <a:gd name="connsiteY6" fmla="*/ 2704862 h 2704862"/>
                <a:gd name="connsiteX7" fmla="*/ 11517549 w 11517549"/>
                <a:gd name="connsiteY7" fmla="*/ 2704862 h 270486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7704306 w 11517549"/>
                <a:gd name="connsiteY2" fmla="*/ 1098999 h 2781884"/>
                <a:gd name="connsiteX3" fmla="*/ 7247106 w 11517549"/>
                <a:gd name="connsiteY3" fmla="*/ 1040633 h 2781884"/>
                <a:gd name="connsiteX4" fmla="*/ 9527905 w 11517549"/>
                <a:gd name="connsiteY4" fmla="*/ 835003 h 2781884"/>
                <a:gd name="connsiteX5" fmla="*/ 8599251 w 11517549"/>
                <a:gd name="connsiteY5" fmla="*/ 2781884 h 2781884"/>
                <a:gd name="connsiteX6" fmla="*/ 11517549 w 11517549"/>
                <a:gd name="connsiteY6" fmla="*/ 2781884 h 2781884"/>
                <a:gd name="connsiteX0" fmla="*/ 0 w 11517549"/>
                <a:gd name="connsiteY0" fmla="*/ 1741251 h 1741251"/>
                <a:gd name="connsiteX1" fmla="*/ 8171234 w 11517549"/>
                <a:gd name="connsiteY1" fmla="*/ 1741251 h 1741251"/>
                <a:gd name="connsiteX2" fmla="*/ 7704306 w 11517549"/>
                <a:gd name="connsiteY2" fmla="*/ 58366 h 1741251"/>
                <a:gd name="connsiteX3" fmla="*/ 7247106 w 11517549"/>
                <a:gd name="connsiteY3" fmla="*/ 0 h 1741251"/>
                <a:gd name="connsiteX4" fmla="*/ 8599251 w 11517549"/>
                <a:gd name="connsiteY4" fmla="*/ 1741251 h 1741251"/>
                <a:gd name="connsiteX5" fmla="*/ 11517549 w 11517549"/>
                <a:gd name="connsiteY5" fmla="*/ 1741251 h 1741251"/>
                <a:gd name="connsiteX0" fmla="*/ 0 w 11517549"/>
                <a:gd name="connsiteY0" fmla="*/ 2240361 h 2240361"/>
                <a:gd name="connsiteX1" fmla="*/ 8171234 w 11517549"/>
                <a:gd name="connsiteY1" fmla="*/ 2240361 h 2240361"/>
                <a:gd name="connsiteX2" fmla="*/ 7704306 w 11517549"/>
                <a:gd name="connsiteY2" fmla="*/ 55747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32741 h 2232741"/>
                <a:gd name="connsiteX1" fmla="*/ 8171234 w 11517549"/>
                <a:gd name="connsiteY1" fmla="*/ 2232741 h 2232741"/>
                <a:gd name="connsiteX2" fmla="*/ 82377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2377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19596 w 11517549"/>
                <a:gd name="connsiteY2" fmla="*/ 883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234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234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1525 h 2231525"/>
                <a:gd name="connsiteX1" fmla="*/ 8171234 w 11517549"/>
                <a:gd name="connsiteY1" fmla="*/ 2231525 h 2231525"/>
                <a:gd name="connsiteX2" fmla="*/ 8123406 w 11517549"/>
                <a:gd name="connsiteY2" fmla="*/ 0 h 2231525"/>
                <a:gd name="connsiteX3" fmla="*/ 8571612 w 11517549"/>
                <a:gd name="connsiteY3" fmla="*/ 391027 h 2231525"/>
                <a:gd name="connsiteX4" fmla="*/ 8599251 w 11517549"/>
                <a:gd name="connsiteY4" fmla="*/ 2231525 h 2231525"/>
                <a:gd name="connsiteX5" fmla="*/ 11517549 w 11517549"/>
                <a:gd name="connsiteY5" fmla="*/ 2231525 h 2231525"/>
                <a:gd name="connsiteX0" fmla="*/ 0 w 11517549"/>
                <a:gd name="connsiteY0" fmla="*/ 2231525 h 2231525"/>
                <a:gd name="connsiteX1" fmla="*/ 8171234 w 11517549"/>
                <a:gd name="connsiteY1" fmla="*/ 2231525 h 2231525"/>
                <a:gd name="connsiteX2" fmla="*/ 8123406 w 11517549"/>
                <a:gd name="connsiteY2" fmla="*/ 0 h 2231525"/>
                <a:gd name="connsiteX3" fmla="*/ 8591599 w 11517549"/>
                <a:gd name="connsiteY3" fmla="*/ 1807597 h 2231525"/>
                <a:gd name="connsiteX4" fmla="*/ 8599251 w 11517549"/>
                <a:gd name="connsiteY4" fmla="*/ 2231525 h 2231525"/>
                <a:gd name="connsiteX5" fmla="*/ 11517549 w 11517549"/>
                <a:gd name="connsiteY5" fmla="*/ 2231525 h 2231525"/>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9251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9251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4488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4488 w 11517549"/>
                <a:gd name="connsiteY4" fmla="*/ 423928 h 423928"/>
                <a:gd name="connsiteX5" fmla="*/ 11517549 w 11517549"/>
                <a:gd name="connsiteY5" fmla="*/ 423928 h 423928"/>
                <a:gd name="connsiteX0" fmla="*/ 0 w 11517549"/>
                <a:gd name="connsiteY0" fmla="*/ 422712 h 422712"/>
                <a:gd name="connsiteX1" fmla="*/ 8171234 w 11517549"/>
                <a:gd name="connsiteY1" fmla="*/ 422712 h 422712"/>
                <a:gd name="connsiteX2" fmla="*/ 8175872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5872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1110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1110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82"/>
                <a:gd name="connsiteX1" fmla="*/ 7853413 w 11517549"/>
                <a:gd name="connsiteY1" fmla="*/ 422782 h 422782"/>
                <a:gd name="connsiteX2" fmla="*/ 8171234 w 11517549"/>
                <a:gd name="connsiteY2" fmla="*/ 422712 h 422782"/>
                <a:gd name="connsiteX3" fmla="*/ 8171110 w 11517549"/>
                <a:gd name="connsiteY3" fmla="*/ 0 h 422782"/>
                <a:gd name="connsiteX4" fmla="*/ 8598743 w 11517549"/>
                <a:gd name="connsiteY4" fmla="*/ 1165 h 422782"/>
                <a:gd name="connsiteX5" fmla="*/ 8594488 w 11517549"/>
                <a:gd name="connsiteY5" fmla="*/ 422712 h 422782"/>
                <a:gd name="connsiteX6" fmla="*/ 11517549 w 11517549"/>
                <a:gd name="connsiteY6"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11517549 w 11517549"/>
                <a:gd name="connsiteY7"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0688 w 11517549"/>
                <a:gd name="connsiteY7" fmla="*/ 420401 h 422782"/>
                <a:gd name="connsiteX8" fmla="*/ 11517549 w 11517549"/>
                <a:gd name="connsiteY8"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0688 w 11517549"/>
                <a:gd name="connsiteY7" fmla="*/ 420401 h 422782"/>
                <a:gd name="connsiteX8" fmla="*/ 9053563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053563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11517549 w 11517549"/>
                <a:gd name="connsiteY8"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332170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144051 w 11517549"/>
                <a:gd name="connsiteY8" fmla="*/ 418019 h 422782"/>
                <a:gd name="connsiteX9" fmla="*/ 9332170 w 11517549"/>
                <a:gd name="connsiteY9" fmla="*/ 420401 h 422782"/>
                <a:gd name="connsiteX10" fmla="*/ 11517549 w 11517549"/>
                <a:gd name="connsiteY10"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013082 w 11517549"/>
                <a:gd name="connsiteY8" fmla="*/ 418019 h 422782"/>
                <a:gd name="connsiteX9" fmla="*/ 9144051 w 11517549"/>
                <a:gd name="connsiteY9" fmla="*/ 41801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144051 w 11517549"/>
                <a:gd name="connsiteY9" fmla="*/ 41801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308358 w 11517549"/>
                <a:gd name="connsiteY9" fmla="*/ 5606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336933 w 11517549"/>
                <a:gd name="connsiteY9" fmla="*/ 1300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13069 w 11517549"/>
                <a:gd name="connsiteY8" fmla="*/ 1300 h 422782"/>
                <a:gd name="connsiteX9" fmla="*/ 9336933 w 11517549"/>
                <a:gd name="connsiteY9" fmla="*/ 1300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517657 w 11517549"/>
                <a:gd name="connsiteY2" fmla="*/ 420401 h 422782"/>
                <a:gd name="connsiteX3" fmla="*/ 7853413 w 11517549"/>
                <a:gd name="connsiteY3" fmla="*/ 422782 h 422782"/>
                <a:gd name="connsiteX4" fmla="*/ 8171234 w 11517549"/>
                <a:gd name="connsiteY4" fmla="*/ 422712 h 422782"/>
                <a:gd name="connsiteX5" fmla="*/ 8171110 w 11517549"/>
                <a:gd name="connsiteY5" fmla="*/ 0 h 422782"/>
                <a:gd name="connsiteX6" fmla="*/ 8598743 w 11517549"/>
                <a:gd name="connsiteY6" fmla="*/ 1165 h 422782"/>
                <a:gd name="connsiteX7" fmla="*/ 8594488 w 11517549"/>
                <a:gd name="connsiteY7" fmla="*/ 422712 h 422782"/>
                <a:gd name="connsiteX8" fmla="*/ 8913069 w 11517549"/>
                <a:gd name="connsiteY8" fmla="*/ 422782 h 422782"/>
                <a:gd name="connsiteX9" fmla="*/ 8913069 w 11517549"/>
                <a:gd name="connsiteY9" fmla="*/ 1300 h 422782"/>
                <a:gd name="connsiteX10" fmla="*/ 9336933 w 11517549"/>
                <a:gd name="connsiteY10" fmla="*/ 1300 h 422782"/>
                <a:gd name="connsiteX11" fmla="*/ 9332170 w 11517549"/>
                <a:gd name="connsiteY11" fmla="*/ 420401 h 422782"/>
                <a:gd name="connsiteX12" fmla="*/ 11517549 w 11517549"/>
                <a:gd name="connsiteY12" fmla="*/ 422712 h 422782"/>
                <a:gd name="connsiteX0" fmla="*/ 0 w 11517549"/>
                <a:gd name="connsiteY0" fmla="*/ 422712 h 422782"/>
                <a:gd name="connsiteX1" fmla="*/ 7431932 w 11517549"/>
                <a:gd name="connsiteY1" fmla="*/ 422782 h 422782"/>
                <a:gd name="connsiteX2" fmla="*/ 7517657 w 11517549"/>
                <a:gd name="connsiteY2" fmla="*/ 420401 h 422782"/>
                <a:gd name="connsiteX3" fmla="*/ 7717682 w 11517549"/>
                <a:gd name="connsiteY3" fmla="*/ 422782 h 422782"/>
                <a:gd name="connsiteX4" fmla="*/ 7853413 w 11517549"/>
                <a:gd name="connsiteY4" fmla="*/ 422782 h 422782"/>
                <a:gd name="connsiteX5" fmla="*/ 8171234 w 11517549"/>
                <a:gd name="connsiteY5" fmla="*/ 422712 h 422782"/>
                <a:gd name="connsiteX6" fmla="*/ 8171110 w 11517549"/>
                <a:gd name="connsiteY6" fmla="*/ 0 h 422782"/>
                <a:gd name="connsiteX7" fmla="*/ 8598743 w 11517549"/>
                <a:gd name="connsiteY7" fmla="*/ 1165 h 422782"/>
                <a:gd name="connsiteX8" fmla="*/ 8594488 w 11517549"/>
                <a:gd name="connsiteY8" fmla="*/ 422712 h 422782"/>
                <a:gd name="connsiteX9" fmla="*/ 8913069 w 11517549"/>
                <a:gd name="connsiteY9" fmla="*/ 422782 h 422782"/>
                <a:gd name="connsiteX10" fmla="*/ 8913069 w 11517549"/>
                <a:gd name="connsiteY10" fmla="*/ 1300 h 422782"/>
                <a:gd name="connsiteX11" fmla="*/ 9336933 w 11517549"/>
                <a:gd name="connsiteY11" fmla="*/ 1300 h 422782"/>
                <a:gd name="connsiteX12" fmla="*/ 9332170 w 11517549"/>
                <a:gd name="connsiteY12" fmla="*/ 420401 h 422782"/>
                <a:gd name="connsiteX13" fmla="*/ 11517549 w 11517549"/>
                <a:gd name="connsiteY13" fmla="*/ 422712 h 422782"/>
                <a:gd name="connsiteX0" fmla="*/ 0 w 11517549"/>
                <a:gd name="connsiteY0" fmla="*/ 423793 h 423863"/>
                <a:gd name="connsiteX1" fmla="*/ 7431932 w 11517549"/>
                <a:gd name="connsiteY1" fmla="*/ 423863 h 423863"/>
                <a:gd name="connsiteX2" fmla="*/ 7517657 w 11517549"/>
                <a:gd name="connsiteY2" fmla="*/ 421482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3793 h 423863"/>
                <a:gd name="connsiteX1" fmla="*/ 7431932 w 11517549"/>
                <a:gd name="connsiteY1" fmla="*/ 423863 h 423863"/>
                <a:gd name="connsiteX2" fmla="*/ 7434313 w 11517549"/>
                <a:gd name="connsiteY2" fmla="*/ 1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3793 h 423863"/>
                <a:gd name="connsiteX1" fmla="*/ 7431932 w 11517549"/>
                <a:gd name="connsiteY1" fmla="*/ 423863 h 423863"/>
                <a:gd name="connsiteX2" fmla="*/ 7667467 w 11517549"/>
                <a:gd name="connsiteY2" fmla="*/ 174866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2712 h 422782"/>
                <a:gd name="connsiteX1" fmla="*/ 7431932 w 11517549"/>
                <a:gd name="connsiteY1" fmla="*/ 422782 h 422782"/>
                <a:gd name="connsiteX2" fmla="*/ 7667467 w 11517549"/>
                <a:gd name="connsiteY2" fmla="*/ 173785 h 422782"/>
                <a:gd name="connsiteX3" fmla="*/ 7779290 w 11517549"/>
                <a:gd name="connsiteY3" fmla="*/ 261217 h 422782"/>
                <a:gd name="connsiteX4" fmla="*/ 7853413 w 11517549"/>
                <a:gd name="connsiteY4" fmla="*/ 422782 h 422782"/>
                <a:gd name="connsiteX5" fmla="*/ 8171234 w 11517549"/>
                <a:gd name="connsiteY5" fmla="*/ 422712 h 422782"/>
                <a:gd name="connsiteX6" fmla="*/ 8171110 w 11517549"/>
                <a:gd name="connsiteY6" fmla="*/ 0 h 422782"/>
                <a:gd name="connsiteX7" fmla="*/ 8598743 w 11517549"/>
                <a:gd name="connsiteY7" fmla="*/ 1165 h 422782"/>
                <a:gd name="connsiteX8" fmla="*/ 8594488 w 11517549"/>
                <a:gd name="connsiteY8" fmla="*/ 422712 h 422782"/>
                <a:gd name="connsiteX9" fmla="*/ 8913069 w 11517549"/>
                <a:gd name="connsiteY9" fmla="*/ 422782 h 422782"/>
                <a:gd name="connsiteX10" fmla="*/ 8913069 w 11517549"/>
                <a:gd name="connsiteY10" fmla="*/ 1300 h 422782"/>
                <a:gd name="connsiteX11" fmla="*/ 9336933 w 11517549"/>
                <a:gd name="connsiteY11" fmla="*/ 1300 h 422782"/>
                <a:gd name="connsiteX12" fmla="*/ 9332170 w 11517549"/>
                <a:gd name="connsiteY12" fmla="*/ 420401 h 422782"/>
                <a:gd name="connsiteX13" fmla="*/ 11517549 w 11517549"/>
                <a:gd name="connsiteY13" fmla="*/ 422712 h 422782"/>
                <a:gd name="connsiteX0" fmla="*/ 0 w 11517549"/>
                <a:gd name="connsiteY0" fmla="*/ 421547 h 421617"/>
                <a:gd name="connsiteX1" fmla="*/ 7431932 w 11517549"/>
                <a:gd name="connsiteY1" fmla="*/ 421617 h 421617"/>
                <a:gd name="connsiteX2" fmla="*/ 7667467 w 11517549"/>
                <a:gd name="connsiteY2" fmla="*/ 172620 h 421617"/>
                <a:gd name="connsiteX3" fmla="*/ 7779290 w 11517549"/>
                <a:gd name="connsiteY3" fmla="*/ 260052 h 421617"/>
                <a:gd name="connsiteX4" fmla="*/ 7853413 w 11517549"/>
                <a:gd name="connsiteY4" fmla="*/ 421617 h 421617"/>
                <a:gd name="connsiteX5" fmla="*/ 8171234 w 11517549"/>
                <a:gd name="connsiteY5" fmla="*/ 421547 h 421617"/>
                <a:gd name="connsiteX6" fmla="*/ 8598743 w 11517549"/>
                <a:gd name="connsiteY6" fmla="*/ 0 h 421617"/>
                <a:gd name="connsiteX7" fmla="*/ 8594488 w 11517549"/>
                <a:gd name="connsiteY7" fmla="*/ 421547 h 421617"/>
                <a:gd name="connsiteX8" fmla="*/ 8913069 w 11517549"/>
                <a:gd name="connsiteY8" fmla="*/ 421617 h 421617"/>
                <a:gd name="connsiteX9" fmla="*/ 8913069 w 11517549"/>
                <a:gd name="connsiteY9" fmla="*/ 135 h 421617"/>
                <a:gd name="connsiteX10" fmla="*/ 9336933 w 11517549"/>
                <a:gd name="connsiteY10" fmla="*/ 135 h 421617"/>
                <a:gd name="connsiteX11" fmla="*/ 9332170 w 11517549"/>
                <a:gd name="connsiteY11" fmla="*/ 419236 h 421617"/>
                <a:gd name="connsiteX12" fmla="*/ 11517549 w 11517549"/>
                <a:gd name="connsiteY12" fmla="*/ 421547 h 421617"/>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7853413 w 11517549"/>
                <a:gd name="connsiteY4" fmla="*/ 421482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8913069 w 11517549"/>
                <a:gd name="connsiteY8" fmla="*/ 0 h 421482"/>
                <a:gd name="connsiteX9" fmla="*/ 9336933 w 11517549"/>
                <a:gd name="connsiteY9" fmla="*/ 0 h 421482"/>
                <a:gd name="connsiteX10" fmla="*/ 9332170 w 11517549"/>
                <a:gd name="connsiteY10" fmla="*/ 419101 h 421482"/>
                <a:gd name="connsiteX11" fmla="*/ 11517549 w 11517549"/>
                <a:gd name="connsiteY11" fmla="*/ 421412 h 421482"/>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7853413 w 11517549"/>
                <a:gd name="connsiteY4" fmla="*/ 421482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9336933 w 11517549"/>
                <a:gd name="connsiteY8" fmla="*/ 0 h 421482"/>
                <a:gd name="connsiteX9" fmla="*/ 9332170 w 11517549"/>
                <a:gd name="connsiteY9" fmla="*/ 419101 h 421482"/>
                <a:gd name="connsiteX10" fmla="*/ 11517549 w 11517549"/>
                <a:gd name="connsiteY10" fmla="*/ 421412 h 421482"/>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8137569 w 11517549"/>
                <a:gd name="connsiteY4" fmla="*/ 323121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9336933 w 11517549"/>
                <a:gd name="connsiteY8" fmla="*/ 0 h 421482"/>
                <a:gd name="connsiteX9" fmla="*/ 9332170 w 11517549"/>
                <a:gd name="connsiteY9" fmla="*/ 419101 h 421482"/>
                <a:gd name="connsiteX10" fmla="*/ 11517549 w 11517549"/>
                <a:gd name="connsiteY10" fmla="*/ 421412 h 421482"/>
                <a:gd name="connsiteX0" fmla="*/ 0 w 11517549"/>
                <a:gd name="connsiteY0" fmla="*/ 421412 h 749073"/>
                <a:gd name="connsiteX1" fmla="*/ 7431932 w 11517549"/>
                <a:gd name="connsiteY1" fmla="*/ 421482 h 749073"/>
                <a:gd name="connsiteX2" fmla="*/ 7667467 w 11517549"/>
                <a:gd name="connsiteY2" fmla="*/ 172485 h 749073"/>
                <a:gd name="connsiteX3" fmla="*/ 8234669 w 11517549"/>
                <a:gd name="connsiteY3" fmla="*/ 729868 h 749073"/>
                <a:gd name="connsiteX4" fmla="*/ 8137569 w 11517549"/>
                <a:gd name="connsiteY4" fmla="*/ 323121 h 749073"/>
                <a:gd name="connsiteX5" fmla="*/ 8171234 w 11517549"/>
                <a:gd name="connsiteY5" fmla="*/ 421412 h 749073"/>
                <a:gd name="connsiteX6" fmla="*/ 8594488 w 11517549"/>
                <a:gd name="connsiteY6" fmla="*/ 421412 h 749073"/>
                <a:gd name="connsiteX7" fmla="*/ 8913069 w 11517549"/>
                <a:gd name="connsiteY7" fmla="*/ 421482 h 749073"/>
                <a:gd name="connsiteX8" fmla="*/ 9336933 w 11517549"/>
                <a:gd name="connsiteY8" fmla="*/ 0 h 749073"/>
                <a:gd name="connsiteX9" fmla="*/ 9332170 w 11517549"/>
                <a:gd name="connsiteY9" fmla="*/ 419101 h 749073"/>
                <a:gd name="connsiteX10" fmla="*/ 11517549 w 11517549"/>
                <a:gd name="connsiteY10" fmla="*/ 421412 h 749073"/>
                <a:gd name="connsiteX0" fmla="*/ 0 w 11517549"/>
                <a:gd name="connsiteY0" fmla="*/ 421412 h 982509"/>
                <a:gd name="connsiteX1" fmla="*/ 7431932 w 11517549"/>
                <a:gd name="connsiteY1" fmla="*/ 421482 h 982509"/>
                <a:gd name="connsiteX2" fmla="*/ 7667467 w 11517549"/>
                <a:gd name="connsiteY2" fmla="*/ 172485 h 982509"/>
                <a:gd name="connsiteX3" fmla="*/ 8234669 w 11517549"/>
                <a:gd name="connsiteY3" fmla="*/ 729868 h 982509"/>
                <a:gd name="connsiteX4" fmla="*/ 8013706 w 11517549"/>
                <a:gd name="connsiteY4" fmla="*/ 982509 h 982509"/>
                <a:gd name="connsiteX5" fmla="*/ 8171234 w 11517549"/>
                <a:gd name="connsiteY5" fmla="*/ 421412 h 982509"/>
                <a:gd name="connsiteX6" fmla="*/ 8594488 w 11517549"/>
                <a:gd name="connsiteY6" fmla="*/ 421412 h 982509"/>
                <a:gd name="connsiteX7" fmla="*/ 8913069 w 11517549"/>
                <a:gd name="connsiteY7" fmla="*/ 421482 h 982509"/>
                <a:gd name="connsiteX8" fmla="*/ 9336933 w 11517549"/>
                <a:gd name="connsiteY8" fmla="*/ 0 h 982509"/>
                <a:gd name="connsiteX9" fmla="*/ 9332170 w 11517549"/>
                <a:gd name="connsiteY9" fmla="*/ 419101 h 982509"/>
                <a:gd name="connsiteX10" fmla="*/ 11517549 w 11517549"/>
                <a:gd name="connsiteY10" fmla="*/ 421412 h 982509"/>
                <a:gd name="connsiteX0" fmla="*/ 0 w 11517549"/>
                <a:gd name="connsiteY0" fmla="*/ 421412 h 982509"/>
                <a:gd name="connsiteX1" fmla="*/ 7431932 w 11517549"/>
                <a:gd name="connsiteY1" fmla="*/ 421482 h 982509"/>
                <a:gd name="connsiteX2" fmla="*/ 7667467 w 11517549"/>
                <a:gd name="connsiteY2" fmla="*/ 172485 h 982509"/>
                <a:gd name="connsiteX3" fmla="*/ 8013706 w 11517549"/>
                <a:gd name="connsiteY3" fmla="*/ 982509 h 982509"/>
                <a:gd name="connsiteX4" fmla="*/ 8171234 w 11517549"/>
                <a:gd name="connsiteY4" fmla="*/ 421412 h 982509"/>
                <a:gd name="connsiteX5" fmla="*/ 8594488 w 11517549"/>
                <a:gd name="connsiteY5" fmla="*/ 421412 h 982509"/>
                <a:gd name="connsiteX6" fmla="*/ 8913069 w 11517549"/>
                <a:gd name="connsiteY6" fmla="*/ 421482 h 982509"/>
                <a:gd name="connsiteX7" fmla="*/ 9336933 w 11517549"/>
                <a:gd name="connsiteY7" fmla="*/ 0 h 982509"/>
                <a:gd name="connsiteX8" fmla="*/ 9332170 w 11517549"/>
                <a:gd name="connsiteY8" fmla="*/ 419101 h 982509"/>
                <a:gd name="connsiteX9" fmla="*/ 11517549 w 11517549"/>
                <a:gd name="connsiteY9" fmla="*/ 421412 h 982509"/>
                <a:gd name="connsiteX0" fmla="*/ 0 w 11517549"/>
                <a:gd name="connsiteY0" fmla="*/ 421412 h 982509"/>
                <a:gd name="connsiteX1" fmla="*/ 7431932 w 11517549"/>
                <a:gd name="connsiteY1" fmla="*/ 421482 h 982509"/>
                <a:gd name="connsiteX2" fmla="*/ 7667467 w 11517549"/>
                <a:gd name="connsiteY2" fmla="*/ 172485 h 982509"/>
                <a:gd name="connsiteX3" fmla="*/ 8013706 w 11517549"/>
                <a:gd name="connsiteY3" fmla="*/ 982509 h 982509"/>
                <a:gd name="connsiteX4" fmla="*/ 8009352 w 11517549"/>
                <a:gd name="connsiteY4" fmla="*/ 975135 h 982509"/>
                <a:gd name="connsiteX5" fmla="*/ 8171234 w 11517549"/>
                <a:gd name="connsiteY5" fmla="*/ 421412 h 982509"/>
                <a:gd name="connsiteX6" fmla="*/ 8594488 w 11517549"/>
                <a:gd name="connsiteY6" fmla="*/ 421412 h 982509"/>
                <a:gd name="connsiteX7" fmla="*/ 8913069 w 11517549"/>
                <a:gd name="connsiteY7" fmla="*/ 421482 h 982509"/>
                <a:gd name="connsiteX8" fmla="*/ 9336933 w 11517549"/>
                <a:gd name="connsiteY8" fmla="*/ 0 h 982509"/>
                <a:gd name="connsiteX9" fmla="*/ 9332170 w 11517549"/>
                <a:gd name="connsiteY9" fmla="*/ 419101 h 982509"/>
                <a:gd name="connsiteX10" fmla="*/ 11517549 w 11517549"/>
                <a:gd name="connsiteY10" fmla="*/ 421412 h 982509"/>
                <a:gd name="connsiteX0" fmla="*/ 0 w 11517549"/>
                <a:gd name="connsiteY0" fmla="*/ 421412 h 982509"/>
                <a:gd name="connsiteX1" fmla="*/ 7431932 w 11517549"/>
                <a:gd name="connsiteY1" fmla="*/ 421482 h 982509"/>
                <a:gd name="connsiteX2" fmla="*/ 8013706 w 11517549"/>
                <a:gd name="connsiteY2" fmla="*/ 982509 h 982509"/>
                <a:gd name="connsiteX3" fmla="*/ 8009352 w 11517549"/>
                <a:gd name="connsiteY3" fmla="*/ 975135 h 982509"/>
                <a:gd name="connsiteX4" fmla="*/ 8171234 w 11517549"/>
                <a:gd name="connsiteY4" fmla="*/ 421412 h 982509"/>
                <a:gd name="connsiteX5" fmla="*/ 8594488 w 11517549"/>
                <a:gd name="connsiteY5" fmla="*/ 421412 h 982509"/>
                <a:gd name="connsiteX6" fmla="*/ 8913069 w 11517549"/>
                <a:gd name="connsiteY6" fmla="*/ 421482 h 982509"/>
                <a:gd name="connsiteX7" fmla="*/ 9336933 w 11517549"/>
                <a:gd name="connsiteY7" fmla="*/ 0 h 982509"/>
                <a:gd name="connsiteX8" fmla="*/ 9332170 w 11517549"/>
                <a:gd name="connsiteY8" fmla="*/ 419101 h 982509"/>
                <a:gd name="connsiteX9" fmla="*/ 11517549 w 11517549"/>
                <a:gd name="connsiteY9" fmla="*/ 421412 h 982509"/>
                <a:gd name="connsiteX0" fmla="*/ 0 w 11517549"/>
                <a:gd name="connsiteY0" fmla="*/ 421412 h 982509"/>
                <a:gd name="connsiteX1" fmla="*/ 8013706 w 11517549"/>
                <a:gd name="connsiteY1" fmla="*/ 982509 h 982509"/>
                <a:gd name="connsiteX2" fmla="*/ 8009352 w 11517549"/>
                <a:gd name="connsiteY2" fmla="*/ 975135 h 982509"/>
                <a:gd name="connsiteX3" fmla="*/ 8171234 w 11517549"/>
                <a:gd name="connsiteY3" fmla="*/ 421412 h 982509"/>
                <a:gd name="connsiteX4" fmla="*/ 8594488 w 11517549"/>
                <a:gd name="connsiteY4" fmla="*/ 421412 h 982509"/>
                <a:gd name="connsiteX5" fmla="*/ 8913069 w 11517549"/>
                <a:gd name="connsiteY5" fmla="*/ 421482 h 982509"/>
                <a:gd name="connsiteX6" fmla="*/ 9336933 w 11517549"/>
                <a:gd name="connsiteY6" fmla="*/ 0 h 982509"/>
                <a:gd name="connsiteX7" fmla="*/ 9332170 w 11517549"/>
                <a:gd name="connsiteY7" fmla="*/ 419101 h 982509"/>
                <a:gd name="connsiteX8" fmla="*/ 11517549 w 11517549"/>
                <a:gd name="connsiteY8" fmla="*/ 421412 h 982509"/>
                <a:gd name="connsiteX0" fmla="*/ 4354 w 3508197"/>
                <a:gd name="connsiteY0" fmla="*/ 982509 h 982509"/>
                <a:gd name="connsiteX1" fmla="*/ 0 w 3508197"/>
                <a:gd name="connsiteY1" fmla="*/ 975135 h 982509"/>
                <a:gd name="connsiteX2" fmla="*/ 161882 w 3508197"/>
                <a:gd name="connsiteY2" fmla="*/ 421412 h 982509"/>
                <a:gd name="connsiteX3" fmla="*/ 585136 w 3508197"/>
                <a:gd name="connsiteY3" fmla="*/ 421412 h 982509"/>
                <a:gd name="connsiteX4" fmla="*/ 903717 w 3508197"/>
                <a:gd name="connsiteY4" fmla="*/ 421482 h 982509"/>
                <a:gd name="connsiteX5" fmla="*/ 1327581 w 3508197"/>
                <a:gd name="connsiteY5" fmla="*/ 0 h 982509"/>
                <a:gd name="connsiteX6" fmla="*/ 1322818 w 3508197"/>
                <a:gd name="connsiteY6" fmla="*/ 419101 h 982509"/>
                <a:gd name="connsiteX7" fmla="*/ 3508197 w 3508197"/>
                <a:gd name="connsiteY7" fmla="*/ 421412 h 982509"/>
                <a:gd name="connsiteX0" fmla="*/ 0 w 3503843"/>
                <a:gd name="connsiteY0" fmla="*/ 982509 h 982509"/>
                <a:gd name="connsiteX1" fmla="*/ 157528 w 3503843"/>
                <a:gd name="connsiteY1" fmla="*/ 421412 h 982509"/>
                <a:gd name="connsiteX2" fmla="*/ 580782 w 3503843"/>
                <a:gd name="connsiteY2" fmla="*/ 421412 h 982509"/>
                <a:gd name="connsiteX3" fmla="*/ 899363 w 3503843"/>
                <a:gd name="connsiteY3" fmla="*/ 421482 h 982509"/>
                <a:gd name="connsiteX4" fmla="*/ 1323227 w 3503843"/>
                <a:gd name="connsiteY4" fmla="*/ 0 h 982509"/>
                <a:gd name="connsiteX5" fmla="*/ 1318464 w 3503843"/>
                <a:gd name="connsiteY5" fmla="*/ 419101 h 982509"/>
                <a:gd name="connsiteX6" fmla="*/ 3503843 w 3503843"/>
                <a:gd name="connsiteY6" fmla="*/ 421412 h 982509"/>
                <a:gd name="connsiteX0" fmla="*/ 0 w 3346315"/>
                <a:gd name="connsiteY0" fmla="*/ 421412 h 421482"/>
                <a:gd name="connsiteX1" fmla="*/ 423254 w 3346315"/>
                <a:gd name="connsiteY1" fmla="*/ 421412 h 421482"/>
                <a:gd name="connsiteX2" fmla="*/ 741835 w 3346315"/>
                <a:gd name="connsiteY2" fmla="*/ 421482 h 421482"/>
                <a:gd name="connsiteX3" fmla="*/ 1165699 w 3346315"/>
                <a:gd name="connsiteY3" fmla="*/ 0 h 421482"/>
                <a:gd name="connsiteX4" fmla="*/ 1160936 w 3346315"/>
                <a:gd name="connsiteY4" fmla="*/ 419101 h 421482"/>
                <a:gd name="connsiteX5" fmla="*/ 3346315 w 3346315"/>
                <a:gd name="connsiteY5" fmla="*/ 421412 h 421482"/>
                <a:gd name="connsiteX0" fmla="*/ 0 w 3346315"/>
                <a:gd name="connsiteY0" fmla="*/ 2311 h 2381"/>
                <a:gd name="connsiteX1" fmla="*/ 423254 w 3346315"/>
                <a:gd name="connsiteY1" fmla="*/ 2311 h 2381"/>
                <a:gd name="connsiteX2" fmla="*/ 741835 w 3346315"/>
                <a:gd name="connsiteY2" fmla="*/ 2381 h 2381"/>
                <a:gd name="connsiteX3" fmla="*/ 1160936 w 3346315"/>
                <a:gd name="connsiteY3" fmla="*/ 0 h 2381"/>
                <a:gd name="connsiteX4" fmla="*/ 3346315 w 3346315"/>
                <a:gd name="connsiteY4" fmla="*/ 2311 h 2381"/>
                <a:gd name="connsiteX0" fmla="*/ 0 w 10000"/>
                <a:gd name="connsiteY0" fmla="*/ 9706 h 9706"/>
                <a:gd name="connsiteX1" fmla="*/ 1265 w 10000"/>
                <a:gd name="connsiteY1" fmla="*/ 9706 h 9706"/>
                <a:gd name="connsiteX2" fmla="*/ 3469 w 10000"/>
                <a:gd name="connsiteY2" fmla="*/ 0 h 9706"/>
                <a:gd name="connsiteX3" fmla="*/ 10000 w 10000"/>
                <a:gd name="connsiteY3" fmla="*/ 9706 h 9706"/>
                <a:gd name="connsiteX0" fmla="*/ 0 w 10000"/>
                <a:gd name="connsiteY0" fmla="*/ 10000 h 10000"/>
                <a:gd name="connsiteX1" fmla="*/ 3469 w 10000"/>
                <a:gd name="connsiteY1" fmla="*/ 0 h 10000"/>
                <a:gd name="connsiteX2" fmla="*/ 10000 w 10000"/>
                <a:gd name="connsiteY2" fmla="*/ 10000 h 10000"/>
                <a:gd name="connsiteX0" fmla="*/ 0 w 6531"/>
                <a:gd name="connsiteY0" fmla="*/ 0 h 10000"/>
                <a:gd name="connsiteX1" fmla="*/ 6531 w 6531"/>
                <a:gd name="connsiteY1" fmla="*/ 10000 h 10000"/>
              </a:gdLst>
              <a:ahLst/>
              <a:cxnLst>
                <a:cxn ang="0">
                  <a:pos x="connsiteX0" y="connsiteY0"/>
                </a:cxn>
                <a:cxn ang="0">
                  <a:pos x="connsiteX1" y="connsiteY1"/>
                </a:cxn>
              </a:cxnLst>
              <a:rect l="l" t="t" r="r" b="b"/>
              <a:pathLst>
                <a:path w="6531" h="10000">
                  <a:moveTo>
                    <a:pt x="0" y="0"/>
                  </a:moveTo>
                  <a:lnTo>
                    <a:pt x="6531" y="10000"/>
                  </a:lnTo>
                </a:path>
              </a:pathLst>
            </a:custGeom>
            <a:noFill/>
            <a:ln w="19050" cap="flat" cmpd="sng" algn="ctr">
              <a:solidFill>
                <a:srgbClr val="8BAA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rgbClr val="8BAA00"/>
                </a:solidFill>
              </a:endParaRPr>
            </a:p>
          </p:txBody>
        </p:sp>
      </p:grpSp>
      <p:pic>
        <p:nvPicPr>
          <p:cNvPr id="52" name="Graphic 51" descr="Open hand with plant with solid fill">
            <a:extLst>
              <a:ext uri="{FF2B5EF4-FFF2-40B4-BE49-F238E27FC236}">
                <a16:creationId xmlns:a16="http://schemas.microsoft.com/office/drawing/2014/main" id="{576EF00A-745C-4FAE-8A4B-7703B2EF63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23501" y="3525860"/>
            <a:ext cx="2497096" cy="2497096"/>
          </a:xfrm>
          <a:prstGeom prst="rect">
            <a:avLst/>
          </a:prstGeom>
        </p:spPr>
      </p:pic>
    </p:spTree>
    <p:custDataLst>
      <p:tags r:id="rId1"/>
    </p:custDataLst>
    <p:extLst>
      <p:ext uri="{BB962C8B-B14F-4D97-AF65-F5344CB8AC3E}">
        <p14:creationId xmlns:p14="http://schemas.microsoft.com/office/powerpoint/2010/main" val="220333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9AD6472F-82F9-485F-AF37-78EE49CCC36D}"/>
              </a:ext>
            </a:extLst>
          </p:cNvPr>
          <p:cNvGrpSpPr/>
          <p:nvPr/>
        </p:nvGrpSpPr>
        <p:grpSpPr>
          <a:xfrm>
            <a:off x="0" y="6926580"/>
            <a:ext cx="12192000" cy="137160"/>
            <a:chOff x="0" y="6926580"/>
            <a:chExt cx="12192000" cy="137160"/>
          </a:xfrm>
        </p:grpSpPr>
        <p:sp>
          <p:nvSpPr>
            <p:cNvPr id="11" name="btfpColumnGapBlocker145685">
              <a:extLst>
                <a:ext uri="{FF2B5EF4-FFF2-40B4-BE49-F238E27FC236}">
                  <a16:creationId xmlns:a16="http://schemas.microsoft.com/office/drawing/2014/main" id="{A1D69BCF-FCDC-4CEC-9AF3-4B9CBC8C35CF}"/>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tfpColumnGapBlocker378597">
              <a:extLst>
                <a:ext uri="{FF2B5EF4-FFF2-40B4-BE49-F238E27FC236}">
                  <a16:creationId xmlns:a16="http://schemas.microsoft.com/office/drawing/2014/main" id="{2D3282F6-2CF2-42DC-A7A5-963C25A1CA76}"/>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btfpColumnIndicator526741">
              <a:extLst>
                <a:ext uri="{FF2B5EF4-FFF2-40B4-BE49-F238E27FC236}">
                  <a16:creationId xmlns:a16="http://schemas.microsoft.com/office/drawing/2014/main" id="{CAF5B6B0-BEC8-4E6D-B2BB-1A067DF7065B}"/>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btfpColumnIndicator739375">
              <a:extLst>
                <a:ext uri="{FF2B5EF4-FFF2-40B4-BE49-F238E27FC236}">
                  <a16:creationId xmlns:a16="http://schemas.microsoft.com/office/drawing/2014/main" id="{0B42649B-0C69-4D55-8E08-4ECD74225CB1}"/>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btfpColumnIndicatorGroup1">
            <a:extLst>
              <a:ext uri="{FF2B5EF4-FFF2-40B4-BE49-F238E27FC236}">
                <a16:creationId xmlns:a16="http://schemas.microsoft.com/office/drawing/2014/main" id="{1E7DC445-EF45-46C4-903A-489553140636}"/>
              </a:ext>
            </a:extLst>
          </p:cNvPr>
          <p:cNvGrpSpPr/>
          <p:nvPr/>
        </p:nvGrpSpPr>
        <p:grpSpPr>
          <a:xfrm>
            <a:off x="0" y="-205740"/>
            <a:ext cx="12192000" cy="137160"/>
            <a:chOff x="0" y="-205740"/>
            <a:chExt cx="12192000" cy="137160"/>
          </a:xfrm>
        </p:grpSpPr>
        <p:sp>
          <p:nvSpPr>
            <p:cNvPr id="10" name="btfpColumnGapBlocker397373">
              <a:extLst>
                <a:ext uri="{FF2B5EF4-FFF2-40B4-BE49-F238E27FC236}">
                  <a16:creationId xmlns:a16="http://schemas.microsoft.com/office/drawing/2014/main" id="{8AD95A50-6B3F-44E6-AF70-ACB868406A13}"/>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tfpColumnGapBlocker296936">
              <a:extLst>
                <a:ext uri="{FF2B5EF4-FFF2-40B4-BE49-F238E27FC236}">
                  <a16:creationId xmlns:a16="http://schemas.microsoft.com/office/drawing/2014/main" id="{721D34DD-2231-4359-B095-1858934A3F98}"/>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btfpColumnIndicator413190">
              <a:extLst>
                <a:ext uri="{FF2B5EF4-FFF2-40B4-BE49-F238E27FC236}">
                  <a16:creationId xmlns:a16="http://schemas.microsoft.com/office/drawing/2014/main" id="{3DF140E3-489A-4902-B310-2761807B250B}"/>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170387">
              <a:extLst>
                <a:ext uri="{FF2B5EF4-FFF2-40B4-BE49-F238E27FC236}">
                  <a16:creationId xmlns:a16="http://schemas.microsoft.com/office/drawing/2014/main" id="{742934F9-AF56-4B9D-8F4A-C0808E348A94}"/>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2ED24BF-C086-420B-B335-34697CE2D2A1}"/>
              </a:ext>
            </a:extLst>
          </p:cNvPr>
          <p:cNvSpPr>
            <a:spLocks noGrp="1"/>
          </p:cNvSpPr>
          <p:nvPr>
            <p:ph type="title"/>
          </p:nvPr>
        </p:nvSpPr>
        <p:spPr/>
        <p:txBody>
          <a:bodyPr/>
          <a:lstStyle/>
          <a:p>
            <a:r>
              <a:rPr lang="en-US" dirty="0"/>
              <a:t>Vehicles and Equipment</a:t>
            </a:r>
          </a:p>
        </p:txBody>
      </p:sp>
      <p:sp>
        <p:nvSpPr>
          <p:cNvPr id="3" name="Content Placeholder 2">
            <a:extLst>
              <a:ext uri="{FF2B5EF4-FFF2-40B4-BE49-F238E27FC236}">
                <a16:creationId xmlns:a16="http://schemas.microsoft.com/office/drawing/2014/main" id="{C39A98BA-417A-4A83-A714-0054E3B857FF}"/>
              </a:ext>
            </a:extLst>
          </p:cNvPr>
          <p:cNvSpPr>
            <a:spLocks noGrp="1"/>
          </p:cNvSpPr>
          <p:nvPr>
            <p:ph idx="1"/>
          </p:nvPr>
        </p:nvSpPr>
        <p:spPr/>
        <p:txBody>
          <a:bodyPr>
            <a:normAutofit/>
          </a:bodyPr>
          <a:lstStyle/>
          <a:p>
            <a:pPr>
              <a:lnSpc>
                <a:spcPct val="100000"/>
              </a:lnSpc>
              <a:spcBef>
                <a:spcPts val="3600"/>
              </a:spcBef>
            </a:pPr>
            <a:r>
              <a:rPr lang="en-US" sz="2400" dirty="0"/>
              <a:t>The Town of Ashland will consider buying or leasing vehicles and equipment that have zero greenhouse gas emissions </a:t>
            </a:r>
            <a:r>
              <a:rPr lang="en-US" sz="2400" b="1" dirty="0"/>
              <a:t>by comparing total lifecycle costs</a:t>
            </a:r>
            <a:r>
              <a:rPr lang="en-US" sz="2400" dirty="0"/>
              <a:t> where a zero greenhouse gas emission option is available. </a:t>
            </a:r>
          </a:p>
          <a:p>
            <a:pPr>
              <a:lnSpc>
                <a:spcPct val="100000"/>
              </a:lnSpc>
              <a:spcBef>
                <a:spcPts val="3600"/>
              </a:spcBef>
            </a:pPr>
            <a:r>
              <a:rPr lang="en-US" sz="2400" dirty="0"/>
              <a:t>Though this section does not require the purchase of zero greenhouse gas emission vehicles and equipment at this time, the transition to zero greenhouse gas emission vehicles and equipment must begin in order to meet the commitment to Net Zero in 2040.</a:t>
            </a:r>
          </a:p>
        </p:txBody>
      </p:sp>
      <p:grpSp>
        <p:nvGrpSpPr>
          <p:cNvPr id="14" name="btfpConclusionArrow483626">
            <a:extLst>
              <a:ext uri="{FF2B5EF4-FFF2-40B4-BE49-F238E27FC236}">
                <a16:creationId xmlns:a16="http://schemas.microsoft.com/office/drawing/2014/main" id="{0BB048FA-2FD1-42A7-9C24-EAF630B8000E}"/>
              </a:ext>
            </a:extLst>
          </p:cNvPr>
          <p:cNvGrpSpPr/>
          <p:nvPr>
            <p:custDataLst>
              <p:tags r:id="rId1"/>
            </p:custDataLst>
          </p:nvPr>
        </p:nvGrpSpPr>
        <p:grpSpPr>
          <a:xfrm>
            <a:off x="342900" y="5466080"/>
            <a:ext cx="11544300" cy="1132688"/>
            <a:chOff x="-709471" y="935038"/>
            <a:chExt cx="11544300" cy="1132688"/>
          </a:xfrm>
        </p:grpSpPr>
        <p:sp>
          <p:nvSpPr>
            <p:cNvPr id="15" name="btfpConclusionArrowText483626">
              <a:extLst>
                <a:ext uri="{FF2B5EF4-FFF2-40B4-BE49-F238E27FC236}">
                  <a16:creationId xmlns:a16="http://schemas.microsoft.com/office/drawing/2014/main" id="{41A24D45-04DA-4DA4-BEE3-DF0CFC30EAAE}"/>
                </a:ext>
              </a:extLst>
            </p:cNvPr>
            <p:cNvSpPr txBox="1"/>
            <p:nvPr/>
          </p:nvSpPr>
          <p:spPr>
            <a:xfrm>
              <a:off x="-709471" y="1295400"/>
              <a:ext cx="11544300" cy="772326"/>
            </a:xfrm>
            <a:prstGeom prst="rect">
              <a:avLst/>
            </a:prstGeom>
            <a:noFill/>
          </p:spPr>
          <p:txBody>
            <a:bodyPr vert="horz" wrap="square" lIns="36036" tIns="36036" rIns="36036" bIns="180181" rtlCol="0" anchor="ctr">
              <a:spAutoFit/>
            </a:bodyPr>
            <a:lstStyle/>
            <a:p>
              <a:pPr algn="ctr"/>
              <a:r>
                <a:rPr lang="en-US" b="1" dirty="0">
                  <a:solidFill>
                    <a:srgbClr val="8BAA00"/>
                  </a:solidFill>
                </a:rPr>
                <a:t>Given there is often no suitable Zero Greenhouse Gas vehicles suitable this section is forward looking for when these options become available and viable.</a:t>
              </a:r>
            </a:p>
          </p:txBody>
        </p:sp>
        <p:sp>
          <p:nvSpPr>
            <p:cNvPr id="16" name="btfpConclusionArrowPointer483626">
              <a:extLst>
                <a:ext uri="{FF2B5EF4-FFF2-40B4-BE49-F238E27FC236}">
                  <a16:creationId xmlns:a16="http://schemas.microsoft.com/office/drawing/2014/main" id="{02DEC5C2-69EC-4CC2-90A1-58A2BDE33F20}"/>
                </a:ext>
              </a:extLst>
            </p:cNvPr>
            <p:cNvSpPr/>
            <p:nvPr/>
          </p:nvSpPr>
          <p:spPr>
            <a:xfrm>
              <a:off x="4630244" y="935038"/>
              <a:ext cx="864870" cy="360362"/>
            </a:xfrm>
            <a:prstGeom prst="downArrow">
              <a:avLst>
                <a:gd name="adj1" fmla="val 50000"/>
                <a:gd name="adj2" fmla="val 70000"/>
              </a:avLst>
            </a:prstGeom>
            <a:noFill/>
            <a:ln w="9525" cap="flat" cmpd="sng" algn="ctr">
              <a:solidFill>
                <a:srgbClr val="8BAA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btfpConclusionArrowLineLeft483626">
              <a:extLst>
                <a:ext uri="{FF2B5EF4-FFF2-40B4-BE49-F238E27FC236}">
                  <a16:creationId xmlns:a16="http://schemas.microsoft.com/office/drawing/2014/main" id="{4C1E12A2-FD1C-4403-B4CE-08483057832C}"/>
                </a:ext>
              </a:extLst>
            </p:cNvPr>
            <p:cNvCxnSpPr/>
            <p:nvPr/>
          </p:nvCxnSpPr>
          <p:spPr>
            <a:xfrm>
              <a:off x="-709471" y="1175399"/>
              <a:ext cx="5426202" cy="0"/>
            </a:xfrm>
            <a:prstGeom prst="line">
              <a:avLst/>
            </a:prstGeom>
            <a:ln w="9525" cmpd="sng">
              <a:solidFill>
                <a:srgbClr val="8BAA00"/>
              </a:solidFill>
            </a:ln>
          </p:spPr>
          <p:style>
            <a:lnRef idx="1">
              <a:schemeClr val="accent1"/>
            </a:lnRef>
            <a:fillRef idx="0">
              <a:schemeClr val="accent1"/>
            </a:fillRef>
            <a:effectRef idx="0">
              <a:schemeClr val="accent1"/>
            </a:effectRef>
            <a:fontRef idx="minor">
              <a:schemeClr val="tx1"/>
            </a:fontRef>
          </p:style>
        </p:cxnSp>
        <p:cxnSp>
          <p:nvCxnSpPr>
            <p:cNvPr id="18" name="btfpConclusionArrowLineRight483626">
              <a:extLst>
                <a:ext uri="{FF2B5EF4-FFF2-40B4-BE49-F238E27FC236}">
                  <a16:creationId xmlns:a16="http://schemas.microsoft.com/office/drawing/2014/main" id="{B129C15A-065E-448F-B6DC-1F428291315F}"/>
                </a:ext>
              </a:extLst>
            </p:cNvPr>
            <p:cNvCxnSpPr/>
            <p:nvPr/>
          </p:nvCxnSpPr>
          <p:spPr>
            <a:xfrm>
              <a:off x="5408627" y="1175399"/>
              <a:ext cx="5426202" cy="0"/>
            </a:xfrm>
            <a:prstGeom prst="line">
              <a:avLst/>
            </a:prstGeom>
            <a:ln w="9525" cmpd="sng">
              <a:solidFill>
                <a:srgbClr val="8BAA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980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9AD6472F-82F9-485F-AF37-78EE49CCC36D}"/>
              </a:ext>
            </a:extLst>
          </p:cNvPr>
          <p:cNvGrpSpPr/>
          <p:nvPr/>
        </p:nvGrpSpPr>
        <p:grpSpPr>
          <a:xfrm>
            <a:off x="0" y="6926580"/>
            <a:ext cx="12192000" cy="137160"/>
            <a:chOff x="0" y="6926580"/>
            <a:chExt cx="12192000" cy="137160"/>
          </a:xfrm>
        </p:grpSpPr>
        <p:sp>
          <p:nvSpPr>
            <p:cNvPr id="11" name="btfpColumnGapBlocker145685">
              <a:extLst>
                <a:ext uri="{FF2B5EF4-FFF2-40B4-BE49-F238E27FC236}">
                  <a16:creationId xmlns:a16="http://schemas.microsoft.com/office/drawing/2014/main" id="{A1D69BCF-FCDC-4CEC-9AF3-4B9CBC8C35CF}"/>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tfpColumnGapBlocker378597">
              <a:extLst>
                <a:ext uri="{FF2B5EF4-FFF2-40B4-BE49-F238E27FC236}">
                  <a16:creationId xmlns:a16="http://schemas.microsoft.com/office/drawing/2014/main" id="{2D3282F6-2CF2-42DC-A7A5-963C25A1CA76}"/>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btfpColumnIndicator526741">
              <a:extLst>
                <a:ext uri="{FF2B5EF4-FFF2-40B4-BE49-F238E27FC236}">
                  <a16:creationId xmlns:a16="http://schemas.microsoft.com/office/drawing/2014/main" id="{CAF5B6B0-BEC8-4E6D-B2BB-1A067DF7065B}"/>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btfpColumnIndicator739375">
              <a:extLst>
                <a:ext uri="{FF2B5EF4-FFF2-40B4-BE49-F238E27FC236}">
                  <a16:creationId xmlns:a16="http://schemas.microsoft.com/office/drawing/2014/main" id="{0B42649B-0C69-4D55-8E08-4ECD74225CB1}"/>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btfpColumnIndicatorGroup1">
            <a:extLst>
              <a:ext uri="{FF2B5EF4-FFF2-40B4-BE49-F238E27FC236}">
                <a16:creationId xmlns:a16="http://schemas.microsoft.com/office/drawing/2014/main" id="{1E7DC445-EF45-46C4-903A-489553140636}"/>
              </a:ext>
            </a:extLst>
          </p:cNvPr>
          <p:cNvGrpSpPr/>
          <p:nvPr/>
        </p:nvGrpSpPr>
        <p:grpSpPr>
          <a:xfrm>
            <a:off x="0" y="-205740"/>
            <a:ext cx="12192000" cy="137160"/>
            <a:chOff x="0" y="-205740"/>
            <a:chExt cx="12192000" cy="137160"/>
          </a:xfrm>
        </p:grpSpPr>
        <p:sp>
          <p:nvSpPr>
            <p:cNvPr id="10" name="btfpColumnGapBlocker397373">
              <a:extLst>
                <a:ext uri="{FF2B5EF4-FFF2-40B4-BE49-F238E27FC236}">
                  <a16:creationId xmlns:a16="http://schemas.microsoft.com/office/drawing/2014/main" id="{8AD95A50-6B3F-44E6-AF70-ACB868406A13}"/>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tfpColumnGapBlocker296936">
              <a:extLst>
                <a:ext uri="{FF2B5EF4-FFF2-40B4-BE49-F238E27FC236}">
                  <a16:creationId xmlns:a16="http://schemas.microsoft.com/office/drawing/2014/main" id="{721D34DD-2231-4359-B095-1858934A3F98}"/>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btfpColumnIndicator413190">
              <a:extLst>
                <a:ext uri="{FF2B5EF4-FFF2-40B4-BE49-F238E27FC236}">
                  <a16:creationId xmlns:a16="http://schemas.microsoft.com/office/drawing/2014/main" id="{3DF140E3-489A-4902-B310-2761807B250B}"/>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170387">
              <a:extLst>
                <a:ext uri="{FF2B5EF4-FFF2-40B4-BE49-F238E27FC236}">
                  <a16:creationId xmlns:a16="http://schemas.microsoft.com/office/drawing/2014/main" id="{742934F9-AF56-4B9D-8F4A-C0808E348A94}"/>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2ED24BF-C086-420B-B335-34697CE2D2A1}"/>
              </a:ext>
            </a:extLst>
          </p:cNvPr>
          <p:cNvSpPr>
            <a:spLocks noGrp="1"/>
          </p:cNvSpPr>
          <p:nvPr>
            <p:ph type="title"/>
          </p:nvPr>
        </p:nvSpPr>
        <p:spPr/>
        <p:txBody>
          <a:bodyPr/>
          <a:lstStyle/>
          <a:p>
            <a:r>
              <a:rPr lang="en-US" dirty="0"/>
              <a:t>Buildings</a:t>
            </a:r>
          </a:p>
        </p:txBody>
      </p:sp>
      <p:sp>
        <p:nvSpPr>
          <p:cNvPr id="3" name="Content Placeholder 2">
            <a:extLst>
              <a:ext uri="{FF2B5EF4-FFF2-40B4-BE49-F238E27FC236}">
                <a16:creationId xmlns:a16="http://schemas.microsoft.com/office/drawing/2014/main" id="{C39A98BA-417A-4A83-A714-0054E3B857FF}"/>
              </a:ext>
            </a:extLst>
          </p:cNvPr>
          <p:cNvSpPr>
            <a:spLocks noGrp="1"/>
          </p:cNvSpPr>
          <p:nvPr>
            <p:ph idx="1"/>
          </p:nvPr>
        </p:nvSpPr>
        <p:spPr/>
        <p:txBody>
          <a:bodyPr>
            <a:normAutofit/>
          </a:bodyPr>
          <a:lstStyle/>
          <a:p>
            <a:pPr>
              <a:lnSpc>
                <a:spcPct val="100000"/>
              </a:lnSpc>
              <a:spcBef>
                <a:spcPts val="2400"/>
              </a:spcBef>
            </a:pPr>
            <a:r>
              <a:rPr lang="en-US" sz="2400" dirty="0"/>
              <a:t>The Town of Ashland shall only implement zero greenhouse gas emission technologies in new buildings and improvements or retrofits of existing buildings. </a:t>
            </a:r>
          </a:p>
          <a:p>
            <a:pPr>
              <a:lnSpc>
                <a:spcPct val="100000"/>
              </a:lnSpc>
              <a:spcBef>
                <a:spcPts val="2400"/>
              </a:spcBef>
            </a:pPr>
            <a:r>
              <a:rPr lang="en-US" sz="2400" dirty="0"/>
              <a:t>Examples of building functions using greenhouse gas emitting technologies include space and water heating, cooking, and backup power. </a:t>
            </a:r>
          </a:p>
          <a:p>
            <a:pPr>
              <a:lnSpc>
                <a:spcPct val="100000"/>
              </a:lnSpc>
              <a:spcBef>
                <a:spcPts val="2400"/>
              </a:spcBef>
            </a:pPr>
            <a:r>
              <a:rPr lang="en-US" sz="2400" dirty="0"/>
              <a:t>Heat pumps and battery storage are examples of zero greenhouse gas emission technologies that can be used in these building functions. </a:t>
            </a:r>
          </a:p>
          <a:p>
            <a:pPr>
              <a:lnSpc>
                <a:spcPct val="100000"/>
              </a:lnSpc>
              <a:spcBef>
                <a:spcPts val="2400"/>
              </a:spcBef>
            </a:pPr>
            <a:r>
              <a:rPr lang="en-US" sz="2400" dirty="0"/>
              <a:t>Natural gas plumbing must not be added to new buildings or as part of a retrofit to a building.</a:t>
            </a:r>
          </a:p>
        </p:txBody>
      </p:sp>
      <p:grpSp>
        <p:nvGrpSpPr>
          <p:cNvPr id="14" name="btfpConclusionArrow483626">
            <a:extLst>
              <a:ext uri="{FF2B5EF4-FFF2-40B4-BE49-F238E27FC236}">
                <a16:creationId xmlns:a16="http://schemas.microsoft.com/office/drawing/2014/main" id="{0BB048FA-2FD1-42A7-9C24-EAF630B8000E}"/>
              </a:ext>
            </a:extLst>
          </p:cNvPr>
          <p:cNvGrpSpPr/>
          <p:nvPr>
            <p:custDataLst>
              <p:tags r:id="rId1"/>
            </p:custDataLst>
          </p:nvPr>
        </p:nvGrpSpPr>
        <p:grpSpPr>
          <a:xfrm>
            <a:off x="342900" y="5466080"/>
            <a:ext cx="11544300" cy="1132688"/>
            <a:chOff x="-709471" y="935038"/>
            <a:chExt cx="11544300" cy="1132688"/>
          </a:xfrm>
        </p:grpSpPr>
        <p:sp>
          <p:nvSpPr>
            <p:cNvPr id="15" name="btfpConclusionArrowText483626">
              <a:extLst>
                <a:ext uri="{FF2B5EF4-FFF2-40B4-BE49-F238E27FC236}">
                  <a16:creationId xmlns:a16="http://schemas.microsoft.com/office/drawing/2014/main" id="{41A24D45-04DA-4DA4-BEE3-DF0CFC30EAAE}"/>
                </a:ext>
              </a:extLst>
            </p:cNvPr>
            <p:cNvSpPr txBox="1"/>
            <p:nvPr/>
          </p:nvSpPr>
          <p:spPr>
            <a:xfrm>
              <a:off x="-709471" y="1295400"/>
              <a:ext cx="11544300" cy="772326"/>
            </a:xfrm>
            <a:prstGeom prst="rect">
              <a:avLst/>
            </a:prstGeom>
            <a:noFill/>
          </p:spPr>
          <p:txBody>
            <a:bodyPr vert="horz" wrap="square" lIns="36036" tIns="36036" rIns="36036" bIns="180181" rtlCol="0" anchor="ctr">
              <a:spAutoFit/>
            </a:bodyPr>
            <a:lstStyle/>
            <a:p>
              <a:pPr algn="ctr"/>
              <a:r>
                <a:rPr lang="en-US" b="1" dirty="0">
                  <a:solidFill>
                    <a:srgbClr val="8BAA00"/>
                  </a:solidFill>
                </a:rPr>
                <a:t>There are already viable technology options for buildings. Buildings have long life spans so any new investments need to move towards Net Zero options</a:t>
              </a:r>
            </a:p>
          </p:txBody>
        </p:sp>
        <p:sp>
          <p:nvSpPr>
            <p:cNvPr id="16" name="btfpConclusionArrowPointer483626">
              <a:extLst>
                <a:ext uri="{FF2B5EF4-FFF2-40B4-BE49-F238E27FC236}">
                  <a16:creationId xmlns:a16="http://schemas.microsoft.com/office/drawing/2014/main" id="{02DEC5C2-69EC-4CC2-90A1-58A2BDE33F20}"/>
                </a:ext>
              </a:extLst>
            </p:cNvPr>
            <p:cNvSpPr/>
            <p:nvPr/>
          </p:nvSpPr>
          <p:spPr>
            <a:xfrm>
              <a:off x="4630244" y="935038"/>
              <a:ext cx="864870" cy="360362"/>
            </a:xfrm>
            <a:prstGeom prst="downArrow">
              <a:avLst>
                <a:gd name="adj1" fmla="val 50000"/>
                <a:gd name="adj2" fmla="val 70000"/>
              </a:avLst>
            </a:prstGeom>
            <a:noFill/>
            <a:ln w="9525" cap="flat" cmpd="sng" algn="ctr">
              <a:solidFill>
                <a:srgbClr val="8BAA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btfpConclusionArrowLineLeft483626">
              <a:extLst>
                <a:ext uri="{FF2B5EF4-FFF2-40B4-BE49-F238E27FC236}">
                  <a16:creationId xmlns:a16="http://schemas.microsoft.com/office/drawing/2014/main" id="{4C1E12A2-FD1C-4403-B4CE-08483057832C}"/>
                </a:ext>
              </a:extLst>
            </p:cNvPr>
            <p:cNvCxnSpPr/>
            <p:nvPr/>
          </p:nvCxnSpPr>
          <p:spPr>
            <a:xfrm>
              <a:off x="-709471" y="1175399"/>
              <a:ext cx="5426202" cy="0"/>
            </a:xfrm>
            <a:prstGeom prst="line">
              <a:avLst/>
            </a:prstGeom>
            <a:ln w="9525" cmpd="sng">
              <a:solidFill>
                <a:srgbClr val="8BAA00"/>
              </a:solidFill>
            </a:ln>
          </p:spPr>
          <p:style>
            <a:lnRef idx="1">
              <a:schemeClr val="accent1"/>
            </a:lnRef>
            <a:fillRef idx="0">
              <a:schemeClr val="accent1"/>
            </a:fillRef>
            <a:effectRef idx="0">
              <a:schemeClr val="accent1"/>
            </a:effectRef>
            <a:fontRef idx="minor">
              <a:schemeClr val="tx1"/>
            </a:fontRef>
          </p:style>
        </p:cxnSp>
        <p:cxnSp>
          <p:nvCxnSpPr>
            <p:cNvPr id="18" name="btfpConclusionArrowLineRight483626">
              <a:extLst>
                <a:ext uri="{FF2B5EF4-FFF2-40B4-BE49-F238E27FC236}">
                  <a16:creationId xmlns:a16="http://schemas.microsoft.com/office/drawing/2014/main" id="{B129C15A-065E-448F-B6DC-1F428291315F}"/>
                </a:ext>
              </a:extLst>
            </p:cNvPr>
            <p:cNvCxnSpPr/>
            <p:nvPr/>
          </p:nvCxnSpPr>
          <p:spPr>
            <a:xfrm>
              <a:off x="5408627" y="1175399"/>
              <a:ext cx="5426202" cy="0"/>
            </a:xfrm>
            <a:prstGeom prst="line">
              <a:avLst/>
            </a:prstGeom>
            <a:ln w="9525" cmpd="sng">
              <a:solidFill>
                <a:srgbClr val="8BAA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852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9AD6472F-82F9-485F-AF37-78EE49CCC36D}"/>
              </a:ext>
            </a:extLst>
          </p:cNvPr>
          <p:cNvGrpSpPr/>
          <p:nvPr/>
        </p:nvGrpSpPr>
        <p:grpSpPr>
          <a:xfrm>
            <a:off x="0" y="6926580"/>
            <a:ext cx="12192000" cy="137160"/>
            <a:chOff x="0" y="6926580"/>
            <a:chExt cx="12192000" cy="137160"/>
          </a:xfrm>
        </p:grpSpPr>
        <p:sp>
          <p:nvSpPr>
            <p:cNvPr id="11" name="btfpColumnGapBlocker145685">
              <a:extLst>
                <a:ext uri="{FF2B5EF4-FFF2-40B4-BE49-F238E27FC236}">
                  <a16:creationId xmlns:a16="http://schemas.microsoft.com/office/drawing/2014/main" id="{A1D69BCF-FCDC-4CEC-9AF3-4B9CBC8C35CF}"/>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tfpColumnGapBlocker378597">
              <a:extLst>
                <a:ext uri="{FF2B5EF4-FFF2-40B4-BE49-F238E27FC236}">
                  <a16:creationId xmlns:a16="http://schemas.microsoft.com/office/drawing/2014/main" id="{2D3282F6-2CF2-42DC-A7A5-963C25A1CA76}"/>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btfpColumnIndicator526741">
              <a:extLst>
                <a:ext uri="{FF2B5EF4-FFF2-40B4-BE49-F238E27FC236}">
                  <a16:creationId xmlns:a16="http://schemas.microsoft.com/office/drawing/2014/main" id="{CAF5B6B0-BEC8-4E6D-B2BB-1A067DF7065B}"/>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btfpColumnIndicator739375">
              <a:extLst>
                <a:ext uri="{FF2B5EF4-FFF2-40B4-BE49-F238E27FC236}">
                  <a16:creationId xmlns:a16="http://schemas.microsoft.com/office/drawing/2014/main" id="{0B42649B-0C69-4D55-8E08-4ECD74225CB1}"/>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btfpColumnIndicatorGroup1">
            <a:extLst>
              <a:ext uri="{FF2B5EF4-FFF2-40B4-BE49-F238E27FC236}">
                <a16:creationId xmlns:a16="http://schemas.microsoft.com/office/drawing/2014/main" id="{1E7DC445-EF45-46C4-903A-489553140636}"/>
              </a:ext>
            </a:extLst>
          </p:cNvPr>
          <p:cNvGrpSpPr/>
          <p:nvPr/>
        </p:nvGrpSpPr>
        <p:grpSpPr>
          <a:xfrm>
            <a:off x="0" y="-205740"/>
            <a:ext cx="12192000" cy="137160"/>
            <a:chOff x="0" y="-205740"/>
            <a:chExt cx="12192000" cy="137160"/>
          </a:xfrm>
        </p:grpSpPr>
        <p:sp>
          <p:nvSpPr>
            <p:cNvPr id="10" name="btfpColumnGapBlocker397373">
              <a:extLst>
                <a:ext uri="{FF2B5EF4-FFF2-40B4-BE49-F238E27FC236}">
                  <a16:creationId xmlns:a16="http://schemas.microsoft.com/office/drawing/2014/main" id="{8AD95A50-6B3F-44E6-AF70-ACB868406A13}"/>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tfpColumnGapBlocker296936">
              <a:extLst>
                <a:ext uri="{FF2B5EF4-FFF2-40B4-BE49-F238E27FC236}">
                  <a16:creationId xmlns:a16="http://schemas.microsoft.com/office/drawing/2014/main" id="{721D34DD-2231-4359-B095-1858934A3F98}"/>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btfpColumnIndicator413190">
              <a:extLst>
                <a:ext uri="{FF2B5EF4-FFF2-40B4-BE49-F238E27FC236}">
                  <a16:creationId xmlns:a16="http://schemas.microsoft.com/office/drawing/2014/main" id="{3DF140E3-489A-4902-B310-2761807B250B}"/>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170387">
              <a:extLst>
                <a:ext uri="{FF2B5EF4-FFF2-40B4-BE49-F238E27FC236}">
                  <a16:creationId xmlns:a16="http://schemas.microsoft.com/office/drawing/2014/main" id="{742934F9-AF56-4B9D-8F4A-C0808E348A94}"/>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2ED24BF-C086-420B-B335-34697CE2D2A1}"/>
              </a:ext>
            </a:extLst>
          </p:cNvPr>
          <p:cNvSpPr>
            <a:spLocks noGrp="1"/>
          </p:cNvSpPr>
          <p:nvPr>
            <p:ph type="title"/>
          </p:nvPr>
        </p:nvSpPr>
        <p:spPr/>
        <p:txBody>
          <a:bodyPr/>
          <a:lstStyle/>
          <a:p>
            <a:r>
              <a:rPr lang="en-US" dirty="0"/>
              <a:t>Electricity Supply</a:t>
            </a:r>
          </a:p>
        </p:txBody>
      </p:sp>
      <p:sp>
        <p:nvSpPr>
          <p:cNvPr id="3" name="Content Placeholder 2">
            <a:extLst>
              <a:ext uri="{FF2B5EF4-FFF2-40B4-BE49-F238E27FC236}">
                <a16:creationId xmlns:a16="http://schemas.microsoft.com/office/drawing/2014/main" id="{C39A98BA-417A-4A83-A714-0054E3B857FF}"/>
              </a:ext>
            </a:extLst>
          </p:cNvPr>
          <p:cNvSpPr>
            <a:spLocks noGrp="1"/>
          </p:cNvSpPr>
          <p:nvPr>
            <p:ph idx="1"/>
          </p:nvPr>
        </p:nvSpPr>
        <p:spPr/>
        <p:txBody>
          <a:bodyPr>
            <a:normAutofit/>
          </a:bodyPr>
          <a:lstStyle/>
          <a:p>
            <a:pPr>
              <a:lnSpc>
                <a:spcPct val="100000"/>
              </a:lnSpc>
              <a:spcBef>
                <a:spcPts val="3600"/>
              </a:spcBef>
            </a:pPr>
            <a:r>
              <a:rPr lang="en-US" sz="2400" dirty="0"/>
              <a:t>The Town of Ashland shall only purchase electricity that is from 100% renewable sources.</a:t>
            </a:r>
          </a:p>
          <a:p>
            <a:pPr>
              <a:lnSpc>
                <a:spcPct val="100000"/>
              </a:lnSpc>
              <a:spcBef>
                <a:spcPts val="3600"/>
              </a:spcBef>
            </a:pPr>
            <a:r>
              <a:rPr lang="en-US" sz="2400" dirty="0"/>
              <a:t> Contracts to purchase electricity that do not meet the 100% renewable requirement, existing at the time of adoption, will continue, but will not be extended.</a:t>
            </a:r>
          </a:p>
        </p:txBody>
      </p:sp>
      <p:grpSp>
        <p:nvGrpSpPr>
          <p:cNvPr id="14" name="btfpConclusionArrow483626">
            <a:extLst>
              <a:ext uri="{FF2B5EF4-FFF2-40B4-BE49-F238E27FC236}">
                <a16:creationId xmlns:a16="http://schemas.microsoft.com/office/drawing/2014/main" id="{0BB048FA-2FD1-42A7-9C24-EAF630B8000E}"/>
              </a:ext>
            </a:extLst>
          </p:cNvPr>
          <p:cNvGrpSpPr/>
          <p:nvPr>
            <p:custDataLst>
              <p:tags r:id="rId1"/>
            </p:custDataLst>
          </p:nvPr>
        </p:nvGrpSpPr>
        <p:grpSpPr>
          <a:xfrm>
            <a:off x="342900" y="5740400"/>
            <a:ext cx="11544300" cy="855690"/>
            <a:chOff x="-709471" y="935038"/>
            <a:chExt cx="11544300" cy="855690"/>
          </a:xfrm>
        </p:grpSpPr>
        <p:sp>
          <p:nvSpPr>
            <p:cNvPr id="15" name="btfpConclusionArrowText483626">
              <a:extLst>
                <a:ext uri="{FF2B5EF4-FFF2-40B4-BE49-F238E27FC236}">
                  <a16:creationId xmlns:a16="http://schemas.microsoft.com/office/drawing/2014/main" id="{41A24D45-04DA-4DA4-BEE3-DF0CFC30EAAE}"/>
                </a:ext>
              </a:extLst>
            </p:cNvPr>
            <p:cNvSpPr txBox="1"/>
            <p:nvPr/>
          </p:nvSpPr>
          <p:spPr>
            <a:xfrm>
              <a:off x="-709471" y="1295401"/>
              <a:ext cx="11544300" cy="495327"/>
            </a:xfrm>
            <a:prstGeom prst="rect">
              <a:avLst/>
            </a:prstGeom>
            <a:noFill/>
          </p:spPr>
          <p:txBody>
            <a:bodyPr vert="horz" wrap="square" lIns="36036" tIns="36036" rIns="36036" bIns="180181" rtlCol="0" anchor="ctr">
              <a:spAutoFit/>
            </a:bodyPr>
            <a:lstStyle/>
            <a:p>
              <a:pPr algn="ctr"/>
              <a:r>
                <a:rPr lang="en-US" b="1" dirty="0">
                  <a:solidFill>
                    <a:srgbClr val="8BAA00"/>
                  </a:solidFill>
                </a:rPr>
                <a:t>Given the move to electrification it is critical that the supply of electricity be from renewable sources</a:t>
              </a:r>
            </a:p>
          </p:txBody>
        </p:sp>
        <p:sp>
          <p:nvSpPr>
            <p:cNvPr id="16" name="btfpConclusionArrowPointer483626">
              <a:extLst>
                <a:ext uri="{FF2B5EF4-FFF2-40B4-BE49-F238E27FC236}">
                  <a16:creationId xmlns:a16="http://schemas.microsoft.com/office/drawing/2014/main" id="{02DEC5C2-69EC-4CC2-90A1-58A2BDE33F20}"/>
                </a:ext>
              </a:extLst>
            </p:cNvPr>
            <p:cNvSpPr/>
            <p:nvPr/>
          </p:nvSpPr>
          <p:spPr>
            <a:xfrm>
              <a:off x="4630244" y="935038"/>
              <a:ext cx="864870" cy="360362"/>
            </a:xfrm>
            <a:prstGeom prst="downArrow">
              <a:avLst>
                <a:gd name="adj1" fmla="val 50000"/>
                <a:gd name="adj2" fmla="val 70000"/>
              </a:avLst>
            </a:prstGeom>
            <a:noFill/>
            <a:ln w="9525" cap="flat" cmpd="sng" algn="ctr">
              <a:solidFill>
                <a:srgbClr val="8BAA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btfpConclusionArrowLineLeft483626">
              <a:extLst>
                <a:ext uri="{FF2B5EF4-FFF2-40B4-BE49-F238E27FC236}">
                  <a16:creationId xmlns:a16="http://schemas.microsoft.com/office/drawing/2014/main" id="{4C1E12A2-FD1C-4403-B4CE-08483057832C}"/>
                </a:ext>
              </a:extLst>
            </p:cNvPr>
            <p:cNvCxnSpPr/>
            <p:nvPr/>
          </p:nvCxnSpPr>
          <p:spPr>
            <a:xfrm>
              <a:off x="-709471" y="1175399"/>
              <a:ext cx="5426202" cy="0"/>
            </a:xfrm>
            <a:prstGeom prst="line">
              <a:avLst/>
            </a:prstGeom>
            <a:ln w="9525" cmpd="sng">
              <a:solidFill>
                <a:srgbClr val="8BAA00"/>
              </a:solidFill>
            </a:ln>
          </p:spPr>
          <p:style>
            <a:lnRef idx="1">
              <a:schemeClr val="accent1"/>
            </a:lnRef>
            <a:fillRef idx="0">
              <a:schemeClr val="accent1"/>
            </a:fillRef>
            <a:effectRef idx="0">
              <a:schemeClr val="accent1"/>
            </a:effectRef>
            <a:fontRef idx="minor">
              <a:schemeClr val="tx1"/>
            </a:fontRef>
          </p:style>
        </p:cxnSp>
        <p:cxnSp>
          <p:nvCxnSpPr>
            <p:cNvPr id="18" name="btfpConclusionArrowLineRight483626">
              <a:extLst>
                <a:ext uri="{FF2B5EF4-FFF2-40B4-BE49-F238E27FC236}">
                  <a16:creationId xmlns:a16="http://schemas.microsoft.com/office/drawing/2014/main" id="{B129C15A-065E-448F-B6DC-1F428291315F}"/>
                </a:ext>
              </a:extLst>
            </p:cNvPr>
            <p:cNvCxnSpPr/>
            <p:nvPr/>
          </p:nvCxnSpPr>
          <p:spPr>
            <a:xfrm>
              <a:off x="5408627" y="1175399"/>
              <a:ext cx="5426202" cy="0"/>
            </a:xfrm>
            <a:prstGeom prst="line">
              <a:avLst/>
            </a:prstGeom>
            <a:ln w="9525" cmpd="sng">
              <a:solidFill>
                <a:srgbClr val="8BAA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161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DF85E137-D723-4D87-9ED4-25B1BEDCBFD3}"/>
              </a:ext>
            </a:extLst>
          </p:cNvPr>
          <p:cNvGrpSpPr/>
          <p:nvPr/>
        </p:nvGrpSpPr>
        <p:grpSpPr>
          <a:xfrm>
            <a:off x="0" y="6926580"/>
            <a:ext cx="12192000" cy="137160"/>
            <a:chOff x="0" y="6926580"/>
            <a:chExt cx="12192000" cy="137160"/>
          </a:xfrm>
        </p:grpSpPr>
        <p:sp>
          <p:nvSpPr>
            <p:cNvPr id="11" name="btfpColumnGapBlocker593450">
              <a:extLst>
                <a:ext uri="{FF2B5EF4-FFF2-40B4-BE49-F238E27FC236}">
                  <a16:creationId xmlns:a16="http://schemas.microsoft.com/office/drawing/2014/main" id="{C9F625E1-BD15-4BB8-B831-6656D37789F7}"/>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tfpColumnGapBlocker642905">
              <a:extLst>
                <a:ext uri="{FF2B5EF4-FFF2-40B4-BE49-F238E27FC236}">
                  <a16:creationId xmlns:a16="http://schemas.microsoft.com/office/drawing/2014/main" id="{72F79F6D-D029-46EC-9476-520347773C56}"/>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btfpColumnIndicator594603">
              <a:extLst>
                <a:ext uri="{FF2B5EF4-FFF2-40B4-BE49-F238E27FC236}">
                  <a16:creationId xmlns:a16="http://schemas.microsoft.com/office/drawing/2014/main" id="{D0D8D5CB-9784-4707-9013-C9220DB8F509}"/>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btfpColumnIndicator648698">
              <a:extLst>
                <a:ext uri="{FF2B5EF4-FFF2-40B4-BE49-F238E27FC236}">
                  <a16:creationId xmlns:a16="http://schemas.microsoft.com/office/drawing/2014/main" id="{C55BC39F-A095-4976-B870-3A926C724CC2}"/>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btfpColumnIndicatorGroup1">
            <a:extLst>
              <a:ext uri="{FF2B5EF4-FFF2-40B4-BE49-F238E27FC236}">
                <a16:creationId xmlns:a16="http://schemas.microsoft.com/office/drawing/2014/main" id="{40E31639-F51B-46C3-BE49-15209EF5FE8A}"/>
              </a:ext>
            </a:extLst>
          </p:cNvPr>
          <p:cNvGrpSpPr/>
          <p:nvPr/>
        </p:nvGrpSpPr>
        <p:grpSpPr>
          <a:xfrm>
            <a:off x="0" y="-205740"/>
            <a:ext cx="12192000" cy="137160"/>
            <a:chOff x="0" y="-205740"/>
            <a:chExt cx="12192000" cy="137160"/>
          </a:xfrm>
        </p:grpSpPr>
        <p:sp>
          <p:nvSpPr>
            <p:cNvPr id="10" name="btfpColumnGapBlocker954011">
              <a:extLst>
                <a:ext uri="{FF2B5EF4-FFF2-40B4-BE49-F238E27FC236}">
                  <a16:creationId xmlns:a16="http://schemas.microsoft.com/office/drawing/2014/main" id="{D3C1E53E-7A39-479E-A975-3FCBE2C49AE8}"/>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tfpColumnGapBlocker156099">
              <a:extLst>
                <a:ext uri="{FF2B5EF4-FFF2-40B4-BE49-F238E27FC236}">
                  <a16:creationId xmlns:a16="http://schemas.microsoft.com/office/drawing/2014/main" id="{C834DC25-6D9C-47F2-A1F4-E43A48EDA4CD}"/>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btfpColumnIndicator315371">
              <a:extLst>
                <a:ext uri="{FF2B5EF4-FFF2-40B4-BE49-F238E27FC236}">
                  <a16:creationId xmlns:a16="http://schemas.microsoft.com/office/drawing/2014/main" id="{90FC2E9E-DC25-4FE8-BDFA-7EE4909D08AF}"/>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473888">
              <a:extLst>
                <a:ext uri="{FF2B5EF4-FFF2-40B4-BE49-F238E27FC236}">
                  <a16:creationId xmlns:a16="http://schemas.microsoft.com/office/drawing/2014/main" id="{ABE47C05-4522-4648-AFD0-78B6F0FA0736}"/>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F580433-578C-418A-841D-F3A89B37B996}"/>
              </a:ext>
            </a:extLst>
          </p:cNvPr>
          <p:cNvSpPr>
            <a:spLocks noGrp="1"/>
          </p:cNvSpPr>
          <p:nvPr>
            <p:ph type="title"/>
          </p:nvPr>
        </p:nvSpPr>
        <p:spPr/>
        <p:txBody>
          <a:bodyPr/>
          <a:lstStyle/>
          <a:p>
            <a:r>
              <a:rPr lang="en-US" dirty="0"/>
              <a:t>Exemptions</a:t>
            </a:r>
          </a:p>
        </p:txBody>
      </p:sp>
      <p:sp>
        <p:nvSpPr>
          <p:cNvPr id="3" name="Content Placeholder 2">
            <a:extLst>
              <a:ext uri="{FF2B5EF4-FFF2-40B4-BE49-F238E27FC236}">
                <a16:creationId xmlns:a16="http://schemas.microsoft.com/office/drawing/2014/main" id="{A4C84961-4F7A-4CED-A47F-182ABE36484A}"/>
              </a:ext>
            </a:extLst>
          </p:cNvPr>
          <p:cNvSpPr>
            <a:spLocks noGrp="1"/>
          </p:cNvSpPr>
          <p:nvPr>
            <p:ph idx="1"/>
          </p:nvPr>
        </p:nvSpPr>
        <p:spPr/>
        <p:txBody>
          <a:bodyPr/>
          <a:lstStyle/>
          <a:p>
            <a:pPr>
              <a:lnSpc>
                <a:spcPct val="100000"/>
              </a:lnSpc>
              <a:spcBef>
                <a:spcPts val="2400"/>
              </a:spcBef>
            </a:pPr>
            <a:r>
              <a:rPr lang="en-US" dirty="0"/>
              <a:t>Buildings may have equipment repaired and replaced that is functionally equivalent to existing equipment. </a:t>
            </a:r>
          </a:p>
          <a:p>
            <a:pPr>
              <a:lnSpc>
                <a:spcPct val="100000"/>
              </a:lnSpc>
              <a:spcBef>
                <a:spcPts val="2400"/>
              </a:spcBef>
            </a:pPr>
            <a:r>
              <a:rPr lang="en-US" dirty="0"/>
              <a:t>Improvements and retrofits to existing building equipment are not exempt from the requirement to implement zero greenhouse gas emission technologies.</a:t>
            </a:r>
          </a:p>
          <a:p>
            <a:pPr>
              <a:lnSpc>
                <a:spcPct val="100000"/>
              </a:lnSpc>
              <a:spcBef>
                <a:spcPts val="2400"/>
              </a:spcBef>
            </a:pPr>
            <a:r>
              <a:rPr lang="en-US" dirty="0"/>
              <a:t>Buildings may use greenhouse gas emitting technologies for safety purposes if specifically approved by the appropriate entity responsible for their respective building.</a:t>
            </a:r>
          </a:p>
        </p:txBody>
      </p:sp>
      <p:grpSp>
        <p:nvGrpSpPr>
          <p:cNvPr id="14" name="btfpConclusionArrow483626">
            <a:extLst>
              <a:ext uri="{FF2B5EF4-FFF2-40B4-BE49-F238E27FC236}">
                <a16:creationId xmlns:a16="http://schemas.microsoft.com/office/drawing/2014/main" id="{50794585-F9F6-4DCA-9287-260FE599C5D1}"/>
              </a:ext>
            </a:extLst>
          </p:cNvPr>
          <p:cNvGrpSpPr/>
          <p:nvPr>
            <p:custDataLst>
              <p:tags r:id="rId1"/>
            </p:custDataLst>
          </p:nvPr>
        </p:nvGrpSpPr>
        <p:grpSpPr>
          <a:xfrm>
            <a:off x="342900" y="5740400"/>
            <a:ext cx="11544300" cy="855690"/>
            <a:chOff x="-709471" y="935038"/>
            <a:chExt cx="11544300" cy="855690"/>
          </a:xfrm>
        </p:grpSpPr>
        <p:sp>
          <p:nvSpPr>
            <p:cNvPr id="15" name="btfpConclusionArrowText483626">
              <a:extLst>
                <a:ext uri="{FF2B5EF4-FFF2-40B4-BE49-F238E27FC236}">
                  <a16:creationId xmlns:a16="http://schemas.microsoft.com/office/drawing/2014/main" id="{381EDC1D-FAC8-46F8-96A5-BB4A7291FB55}"/>
                </a:ext>
              </a:extLst>
            </p:cNvPr>
            <p:cNvSpPr txBox="1"/>
            <p:nvPr/>
          </p:nvSpPr>
          <p:spPr>
            <a:xfrm>
              <a:off x="-709471" y="1295401"/>
              <a:ext cx="11544300" cy="495327"/>
            </a:xfrm>
            <a:prstGeom prst="rect">
              <a:avLst/>
            </a:prstGeom>
            <a:noFill/>
          </p:spPr>
          <p:txBody>
            <a:bodyPr vert="horz" wrap="square" lIns="36036" tIns="36036" rIns="36036" bIns="180181" rtlCol="0" anchor="ctr">
              <a:spAutoFit/>
            </a:bodyPr>
            <a:lstStyle/>
            <a:p>
              <a:pPr algn="ctr"/>
              <a:r>
                <a:rPr lang="en-US" b="1" dirty="0">
                  <a:solidFill>
                    <a:srgbClr val="8BAA00"/>
                  </a:solidFill>
                </a:rPr>
                <a:t>Focus is on new investments and the Town retains the ability to approve exemptions if absolutely required</a:t>
              </a:r>
            </a:p>
          </p:txBody>
        </p:sp>
        <p:sp>
          <p:nvSpPr>
            <p:cNvPr id="16" name="btfpConclusionArrowPointer483626">
              <a:extLst>
                <a:ext uri="{FF2B5EF4-FFF2-40B4-BE49-F238E27FC236}">
                  <a16:creationId xmlns:a16="http://schemas.microsoft.com/office/drawing/2014/main" id="{470032D9-2C51-4A73-84E4-F3EBD5042894}"/>
                </a:ext>
              </a:extLst>
            </p:cNvPr>
            <p:cNvSpPr/>
            <p:nvPr/>
          </p:nvSpPr>
          <p:spPr>
            <a:xfrm>
              <a:off x="4630244" y="935038"/>
              <a:ext cx="864870" cy="360362"/>
            </a:xfrm>
            <a:prstGeom prst="downArrow">
              <a:avLst>
                <a:gd name="adj1" fmla="val 50000"/>
                <a:gd name="adj2" fmla="val 70000"/>
              </a:avLst>
            </a:prstGeom>
            <a:noFill/>
            <a:ln w="9525" cap="flat" cmpd="sng" algn="ctr">
              <a:solidFill>
                <a:srgbClr val="8BAA00"/>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btfpConclusionArrowLineLeft483626">
              <a:extLst>
                <a:ext uri="{FF2B5EF4-FFF2-40B4-BE49-F238E27FC236}">
                  <a16:creationId xmlns:a16="http://schemas.microsoft.com/office/drawing/2014/main" id="{56934CF7-7E23-4C8F-BDAC-CA9D1C3DC7CB}"/>
                </a:ext>
              </a:extLst>
            </p:cNvPr>
            <p:cNvCxnSpPr/>
            <p:nvPr/>
          </p:nvCxnSpPr>
          <p:spPr>
            <a:xfrm>
              <a:off x="-709471" y="1175399"/>
              <a:ext cx="5426202" cy="0"/>
            </a:xfrm>
            <a:prstGeom prst="line">
              <a:avLst/>
            </a:prstGeom>
            <a:ln w="9525" cmpd="sng">
              <a:solidFill>
                <a:srgbClr val="8BAA00"/>
              </a:solidFill>
            </a:ln>
          </p:spPr>
          <p:style>
            <a:lnRef idx="1">
              <a:schemeClr val="accent1"/>
            </a:lnRef>
            <a:fillRef idx="0">
              <a:schemeClr val="accent1"/>
            </a:fillRef>
            <a:effectRef idx="0">
              <a:schemeClr val="accent1"/>
            </a:effectRef>
            <a:fontRef idx="minor">
              <a:schemeClr val="tx1"/>
            </a:fontRef>
          </p:style>
        </p:cxnSp>
        <p:cxnSp>
          <p:nvCxnSpPr>
            <p:cNvPr id="18" name="btfpConclusionArrowLineRight483626">
              <a:extLst>
                <a:ext uri="{FF2B5EF4-FFF2-40B4-BE49-F238E27FC236}">
                  <a16:creationId xmlns:a16="http://schemas.microsoft.com/office/drawing/2014/main" id="{F7911A64-57E4-490E-B09F-AACEF7D97E4E}"/>
                </a:ext>
              </a:extLst>
            </p:cNvPr>
            <p:cNvCxnSpPr/>
            <p:nvPr/>
          </p:nvCxnSpPr>
          <p:spPr>
            <a:xfrm>
              <a:off x="5408627" y="1175399"/>
              <a:ext cx="5426202" cy="0"/>
            </a:xfrm>
            <a:prstGeom prst="line">
              <a:avLst/>
            </a:prstGeom>
            <a:ln w="9525" cmpd="sng">
              <a:solidFill>
                <a:srgbClr val="8BAA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626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5E6AFD2D-10EA-409E-9ED6-254C0B7848AF}"/>
              </a:ext>
            </a:extLst>
          </p:cNvPr>
          <p:cNvGrpSpPr/>
          <p:nvPr/>
        </p:nvGrpSpPr>
        <p:grpSpPr>
          <a:xfrm>
            <a:off x="0" y="6926580"/>
            <a:ext cx="12192000" cy="137160"/>
            <a:chOff x="0" y="6926580"/>
            <a:chExt cx="12192000" cy="137160"/>
          </a:xfrm>
        </p:grpSpPr>
        <p:sp>
          <p:nvSpPr>
            <p:cNvPr id="11" name="btfpColumnGapBlocker880753">
              <a:extLst>
                <a:ext uri="{FF2B5EF4-FFF2-40B4-BE49-F238E27FC236}">
                  <a16:creationId xmlns:a16="http://schemas.microsoft.com/office/drawing/2014/main" id="{7C436287-F19E-444E-93A8-E684A659C9D7}"/>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tfpColumnGapBlocker669574">
              <a:extLst>
                <a:ext uri="{FF2B5EF4-FFF2-40B4-BE49-F238E27FC236}">
                  <a16:creationId xmlns:a16="http://schemas.microsoft.com/office/drawing/2014/main" id="{E77F0F37-744E-43FC-8921-1E51E77ED336}"/>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btfpColumnIndicator339929">
              <a:extLst>
                <a:ext uri="{FF2B5EF4-FFF2-40B4-BE49-F238E27FC236}">
                  <a16:creationId xmlns:a16="http://schemas.microsoft.com/office/drawing/2014/main" id="{DC0195AF-F129-428D-BEF1-6BDA6B04D862}"/>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btfpColumnIndicator302389">
              <a:extLst>
                <a:ext uri="{FF2B5EF4-FFF2-40B4-BE49-F238E27FC236}">
                  <a16:creationId xmlns:a16="http://schemas.microsoft.com/office/drawing/2014/main" id="{E7A97713-42C1-4A4B-933C-4B948D36583D}"/>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btfpColumnIndicatorGroup1">
            <a:extLst>
              <a:ext uri="{FF2B5EF4-FFF2-40B4-BE49-F238E27FC236}">
                <a16:creationId xmlns:a16="http://schemas.microsoft.com/office/drawing/2014/main" id="{1FE83BF1-9F7D-4ABB-92A3-0700C50EE319}"/>
              </a:ext>
            </a:extLst>
          </p:cNvPr>
          <p:cNvGrpSpPr/>
          <p:nvPr/>
        </p:nvGrpSpPr>
        <p:grpSpPr>
          <a:xfrm>
            <a:off x="0" y="-205740"/>
            <a:ext cx="12192000" cy="137160"/>
            <a:chOff x="0" y="-205740"/>
            <a:chExt cx="12192000" cy="137160"/>
          </a:xfrm>
        </p:grpSpPr>
        <p:sp>
          <p:nvSpPr>
            <p:cNvPr id="10" name="btfpColumnGapBlocker125580">
              <a:extLst>
                <a:ext uri="{FF2B5EF4-FFF2-40B4-BE49-F238E27FC236}">
                  <a16:creationId xmlns:a16="http://schemas.microsoft.com/office/drawing/2014/main" id="{C9C4B55A-5D82-48B3-A567-52EE22947523}"/>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tfpColumnGapBlocker763943">
              <a:extLst>
                <a:ext uri="{FF2B5EF4-FFF2-40B4-BE49-F238E27FC236}">
                  <a16:creationId xmlns:a16="http://schemas.microsoft.com/office/drawing/2014/main" id="{B0D55DE1-98E0-44E4-A1E8-3E47D64C779A}"/>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btfpColumnIndicator520225">
              <a:extLst>
                <a:ext uri="{FF2B5EF4-FFF2-40B4-BE49-F238E27FC236}">
                  <a16:creationId xmlns:a16="http://schemas.microsoft.com/office/drawing/2014/main" id="{5A3B77BA-26AE-464C-BBAD-E7B24B3310E0}"/>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693514">
              <a:extLst>
                <a:ext uri="{FF2B5EF4-FFF2-40B4-BE49-F238E27FC236}">
                  <a16:creationId xmlns:a16="http://schemas.microsoft.com/office/drawing/2014/main" id="{8B893682-9B0A-4285-A2B7-FF8811D64EA1}"/>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 name="Title 13">
            <a:extLst>
              <a:ext uri="{FF2B5EF4-FFF2-40B4-BE49-F238E27FC236}">
                <a16:creationId xmlns:a16="http://schemas.microsoft.com/office/drawing/2014/main" id="{FF626642-BF8B-41C6-8CBE-73DB4E9581E3}"/>
              </a:ext>
            </a:extLst>
          </p:cNvPr>
          <p:cNvSpPr>
            <a:spLocks noGrp="1"/>
          </p:cNvSpPr>
          <p:nvPr>
            <p:ph type="title"/>
          </p:nvPr>
        </p:nvSpPr>
        <p:spPr/>
        <p:txBody>
          <a:bodyPr/>
          <a:lstStyle/>
          <a:p>
            <a:r>
              <a:rPr lang="en-US" dirty="0"/>
              <a:t>Accept Specialized Stretch Code</a:t>
            </a:r>
          </a:p>
        </p:txBody>
      </p:sp>
      <p:sp>
        <p:nvSpPr>
          <p:cNvPr id="2" name="Text Placeholder 1">
            <a:extLst>
              <a:ext uri="{FF2B5EF4-FFF2-40B4-BE49-F238E27FC236}">
                <a16:creationId xmlns:a16="http://schemas.microsoft.com/office/drawing/2014/main" id="{9BE3C63C-FE9E-4F2F-86E1-34B30FB5F7AA}"/>
              </a:ext>
            </a:extLst>
          </p:cNvPr>
          <p:cNvSpPr>
            <a:spLocks noGrp="1"/>
          </p:cNvSpPr>
          <p:nvPr>
            <p:ph type="body" idx="1"/>
          </p:nvPr>
        </p:nvSpPr>
        <p:spPr/>
        <p:txBody>
          <a:bodyPr/>
          <a:lstStyle/>
          <a:p>
            <a:r>
              <a:rPr lang="en-US" dirty="0"/>
              <a:t>Article 13</a:t>
            </a:r>
          </a:p>
        </p:txBody>
      </p:sp>
    </p:spTree>
    <p:extLst>
      <p:ext uri="{BB962C8B-B14F-4D97-AF65-F5344CB8AC3E}">
        <p14:creationId xmlns:p14="http://schemas.microsoft.com/office/powerpoint/2010/main" val="264228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7BD08744-8F2F-4292-9F4B-B8E42C1A52BB}"/>
              </a:ext>
            </a:extLst>
          </p:cNvPr>
          <p:cNvGrpSpPr/>
          <p:nvPr/>
        </p:nvGrpSpPr>
        <p:grpSpPr>
          <a:xfrm>
            <a:off x="0" y="6926580"/>
            <a:ext cx="12192000" cy="137160"/>
            <a:chOff x="0" y="6926580"/>
            <a:chExt cx="12192000" cy="137160"/>
          </a:xfrm>
        </p:grpSpPr>
        <p:sp>
          <p:nvSpPr>
            <p:cNvPr id="11" name="btfpColumnGapBlocker819193">
              <a:extLst>
                <a:ext uri="{FF2B5EF4-FFF2-40B4-BE49-F238E27FC236}">
                  <a16:creationId xmlns:a16="http://schemas.microsoft.com/office/drawing/2014/main" id="{BB269BE0-5053-487A-B8FB-397C8217374C}"/>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tfpColumnGapBlocker126370">
              <a:extLst>
                <a:ext uri="{FF2B5EF4-FFF2-40B4-BE49-F238E27FC236}">
                  <a16:creationId xmlns:a16="http://schemas.microsoft.com/office/drawing/2014/main" id="{71601447-894F-427C-828F-2ED92BD7DD63}"/>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btfpColumnIndicator725398">
              <a:extLst>
                <a:ext uri="{FF2B5EF4-FFF2-40B4-BE49-F238E27FC236}">
                  <a16:creationId xmlns:a16="http://schemas.microsoft.com/office/drawing/2014/main" id="{7121813D-62FA-4180-8718-4C52D1444F02}"/>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btfpColumnIndicator600666">
              <a:extLst>
                <a:ext uri="{FF2B5EF4-FFF2-40B4-BE49-F238E27FC236}">
                  <a16:creationId xmlns:a16="http://schemas.microsoft.com/office/drawing/2014/main" id="{58A01B24-2D7C-46CC-88B3-613C3A4CEDF7}"/>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btfpColumnIndicatorGroup1">
            <a:extLst>
              <a:ext uri="{FF2B5EF4-FFF2-40B4-BE49-F238E27FC236}">
                <a16:creationId xmlns:a16="http://schemas.microsoft.com/office/drawing/2014/main" id="{73FC90F7-6014-480D-8702-E83F80F6705C}"/>
              </a:ext>
            </a:extLst>
          </p:cNvPr>
          <p:cNvGrpSpPr/>
          <p:nvPr/>
        </p:nvGrpSpPr>
        <p:grpSpPr>
          <a:xfrm>
            <a:off x="0" y="-205740"/>
            <a:ext cx="12192000" cy="137160"/>
            <a:chOff x="0" y="-205740"/>
            <a:chExt cx="12192000" cy="137160"/>
          </a:xfrm>
        </p:grpSpPr>
        <p:sp>
          <p:nvSpPr>
            <p:cNvPr id="10" name="btfpColumnGapBlocker800338">
              <a:extLst>
                <a:ext uri="{FF2B5EF4-FFF2-40B4-BE49-F238E27FC236}">
                  <a16:creationId xmlns:a16="http://schemas.microsoft.com/office/drawing/2014/main" id="{0DC479E6-3D0E-4E4B-A16B-018C05A6D9FA}"/>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tfpColumnGapBlocker999514">
              <a:extLst>
                <a:ext uri="{FF2B5EF4-FFF2-40B4-BE49-F238E27FC236}">
                  <a16:creationId xmlns:a16="http://schemas.microsoft.com/office/drawing/2014/main" id="{CBD918B4-47CB-4FB7-A5A1-5E11183BEE5E}"/>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btfpColumnIndicator818474">
              <a:extLst>
                <a:ext uri="{FF2B5EF4-FFF2-40B4-BE49-F238E27FC236}">
                  <a16:creationId xmlns:a16="http://schemas.microsoft.com/office/drawing/2014/main" id="{BC991AB3-C52A-43AB-8A17-DCECDA1F88AA}"/>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607438">
              <a:extLst>
                <a:ext uri="{FF2B5EF4-FFF2-40B4-BE49-F238E27FC236}">
                  <a16:creationId xmlns:a16="http://schemas.microsoft.com/office/drawing/2014/main" id="{3DDC2B9E-5634-4684-A232-9581C0DEDCDC}"/>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69034B4-D24B-4285-ACB0-881441823D66}"/>
              </a:ext>
            </a:extLst>
          </p:cNvPr>
          <p:cNvSpPr>
            <a:spLocks noGrp="1"/>
          </p:cNvSpPr>
          <p:nvPr>
            <p:ph type="title"/>
          </p:nvPr>
        </p:nvSpPr>
        <p:spPr/>
        <p:txBody>
          <a:bodyPr/>
          <a:lstStyle/>
          <a:p>
            <a:r>
              <a:rPr lang="en-US" dirty="0"/>
              <a:t>Massachusetts has 3 levels of building energy code</a:t>
            </a:r>
          </a:p>
        </p:txBody>
      </p:sp>
      <p:pic>
        <p:nvPicPr>
          <p:cNvPr id="14" name="Content Placeholder 13">
            <a:extLst>
              <a:ext uri="{FF2B5EF4-FFF2-40B4-BE49-F238E27FC236}">
                <a16:creationId xmlns:a16="http://schemas.microsoft.com/office/drawing/2014/main" id="{BA8EEBA4-5074-4BCC-A78B-9A18872D33F8}"/>
              </a:ext>
            </a:extLst>
          </p:cNvPr>
          <p:cNvPicPr>
            <a:picLocks noGrp="1" noChangeAspect="1"/>
          </p:cNvPicPr>
          <p:nvPr>
            <p:ph idx="1"/>
          </p:nvPr>
        </p:nvPicPr>
        <p:blipFill rotWithShape="1">
          <a:blip r:embed="rId3"/>
          <a:srcRect l="12023" t="28555" r="11367" b="7674"/>
          <a:stretch/>
        </p:blipFill>
        <p:spPr>
          <a:xfrm>
            <a:off x="1595305" y="1307123"/>
            <a:ext cx="9040078" cy="4243754"/>
          </a:xfrm>
          <a:prstGeom prst="rect">
            <a:avLst/>
          </a:prstGeom>
        </p:spPr>
      </p:pic>
      <p:sp>
        <p:nvSpPr>
          <p:cNvPr id="15" name="btfpCallout161501">
            <a:extLst>
              <a:ext uri="{FF2B5EF4-FFF2-40B4-BE49-F238E27FC236}">
                <a16:creationId xmlns:a16="http://schemas.microsoft.com/office/drawing/2014/main" id="{F7AF3320-3370-43A1-B35A-62A0141EAB31}"/>
              </a:ext>
            </a:extLst>
          </p:cNvPr>
          <p:cNvSpPr/>
          <p:nvPr/>
        </p:nvSpPr>
        <p:spPr>
          <a:xfrm>
            <a:off x="3527339" y="915131"/>
            <a:ext cx="2171700" cy="877824"/>
          </a:xfrm>
          <a:prstGeom prst="wedgeRectCallout">
            <a:avLst>
              <a:gd name="adj1" fmla="val -1305"/>
              <a:gd name="adj2" fmla="val 77896"/>
            </a:avLst>
          </a:prstGeom>
          <a:solidFill>
            <a:srgbClr val="FFFFFF"/>
          </a:solidFill>
          <a:ln w="19050">
            <a:solidFill>
              <a:srgbClr val="5C5C5C"/>
            </a:solidFill>
          </a:ln>
        </p:spPr>
        <p:style>
          <a:lnRef idx="2">
            <a:schemeClr val="accent1">
              <a:shade val="50000"/>
            </a:schemeClr>
          </a:lnRef>
          <a:fillRef idx="1">
            <a:schemeClr val="accent1"/>
          </a:fillRef>
          <a:effectRef idx="0">
            <a:schemeClr val="accent1"/>
          </a:effectRef>
          <a:fontRef idx="minor">
            <a:schemeClr val="lt1"/>
          </a:fontRef>
        </p:style>
        <p:txBody>
          <a:bodyPr wrap="square" lIns="72073" tIns="72073" rIns="72073" bIns="72073" rtlCol="0" anchor="ctr">
            <a:noAutofit/>
          </a:bodyPr>
          <a:lstStyle/>
          <a:p>
            <a:pPr marL="0" lvl="1"/>
            <a:r>
              <a:rPr lang="en-US" dirty="0">
                <a:solidFill>
                  <a:srgbClr val="5C5C5C"/>
                </a:solidFill>
              </a:rPr>
              <a:t>Ashland has been a green community since 2012</a:t>
            </a:r>
          </a:p>
        </p:txBody>
      </p:sp>
      <p:sp>
        <p:nvSpPr>
          <p:cNvPr id="16" name="btfpCallout161501">
            <a:extLst>
              <a:ext uri="{FF2B5EF4-FFF2-40B4-BE49-F238E27FC236}">
                <a16:creationId xmlns:a16="http://schemas.microsoft.com/office/drawing/2014/main" id="{04A025BF-5FF5-464A-AFF2-C11E233E9B2E}"/>
              </a:ext>
            </a:extLst>
          </p:cNvPr>
          <p:cNvSpPr/>
          <p:nvPr/>
        </p:nvSpPr>
        <p:spPr>
          <a:xfrm>
            <a:off x="9549533" y="915131"/>
            <a:ext cx="2171700" cy="877824"/>
          </a:xfrm>
          <a:prstGeom prst="wedgeRectCallout">
            <a:avLst>
              <a:gd name="adj1" fmla="val 3911"/>
              <a:gd name="adj2" fmla="val 68277"/>
            </a:avLst>
          </a:prstGeom>
          <a:solidFill>
            <a:srgbClr val="FFFFFF"/>
          </a:solidFill>
          <a:ln w="19050">
            <a:solidFill>
              <a:srgbClr val="5C5C5C"/>
            </a:solidFill>
          </a:ln>
        </p:spPr>
        <p:style>
          <a:lnRef idx="2">
            <a:schemeClr val="accent1">
              <a:shade val="50000"/>
            </a:schemeClr>
          </a:lnRef>
          <a:fillRef idx="1">
            <a:schemeClr val="accent1"/>
          </a:fillRef>
          <a:effectRef idx="0">
            <a:schemeClr val="accent1"/>
          </a:effectRef>
          <a:fontRef idx="minor">
            <a:schemeClr val="lt1"/>
          </a:fontRef>
        </p:style>
        <p:txBody>
          <a:bodyPr wrap="square" lIns="72073" tIns="72073" rIns="72073" bIns="72073" rtlCol="0" anchor="ctr">
            <a:noAutofit/>
          </a:bodyPr>
          <a:lstStyle/>
          <a:p>
            <a:pPr marL="0" lvl="1"/>
            <a:r>
              <a:rPr lang="en-US" dirty="0">
                <a:solidFill>
                  <a:srgbClr val="5C5C5C"/>
                </a:solidFill>
              </a:rPr>
              <a:t>We propose adopting the Specialized Code</a:t>
            </a:r>
          </a:p>
        </p:txBody>
      </p:sp>
      <p:sp>
        <p:nvSpPr>
          <p:cNvPr id="18" name="TextBox 17">
            <a:extLst>
              <a:ext uri="{FF2B5EF4-FFF2-40B4-BE49-F238E27FC236}">
                <a16:creationId xmlns:a16="http://schemas.microsoft.com/office/drawing/2014/main" id="{0F288F3D-D95C-44E1-9F20-82D64BD98E1C}"/>
              </a:ext>
            </a:extLst>
          </p:cNvPr>
          <p:cNvSpPr txBox="1"/>
          <p:nvPr/>
        </p:nvSpPr>
        <p:spPr>
          <a:xfrm>
            <a:off x="354624" y="5561314"/>
            <a:ext cx="11532575" cy="707886"/>
          </a:xfrm>
          <a:prstGeom prst="rect">
            <a:avLst/>
          </a:prstGeom>
          <a:noFill/>
        </p:spPr>
        <p:txBody>
          <a:bodyPr wrap="square">
            <a:spAutoFit/>
          </a:bodyPr>
          <a:lstStyle/>
          <a:p>
            <a:pPr algn="ctr"/>
            <a:r>
              <a:rPr lang="en-US" sz="2000" b="1" i="0" dirty="0">
                <a:solidFill>
                  <a:srgbClr val="000000"/>
                </a:solidFill>
                <a:effectLst/>
                <a:latin typeface="myriad-pro"/>
              </a:rPr>
              <a:t>All apply to new construction and major renovations(&gt;1000 sq. ft) </a:t>
            </a:r>
          </a:p>
          <a:p>
            <a:pPr algn="ctr"/>
            <a:r>
              <a:rPr lang="en-US" sz="2000" b="1" i="0" dirty="0">
                <a:solidFill>
                  <a:srgbClr val="000000"/>
                </a:solidFill>
                <a:effectLst/>
                <a:latin typeface="myriad-pro"/>
              </a:rPr>
              <a:t> for both commercial and residential buildings.</a:t>
            </a:r>
            <a:endParaRPr lang="en-US" sz="2000" b="1" dirty="0"/>
          </a:p>
        </p:txBody>
      </p:sp>
      <p:sp>
        <p:nvSpPr>
          <p:cNvPr id="20" name="btfpNotesBox588949">
            <a:extLst>
              <a:ext uri="{FF2B5EF4-FFF2-40B4-BE49-F238E27FC236}">
                <a16:creationId xmlns:a16="http://schemas.microsoft.com/office/drawing/2014/main" id="{21692853-B8F7-40FC-9E2F-79FF9AD71B79}"/>
              </a:ext>
            </a:extLst>
          </p:cNvPr>
          <p:cNvSpPr txBox="1"/>
          <p:nvPr>
            <p:custDataLst>
              <p:tags r:id="rId1"/>
            </p:custDataLst>
          </p:nvPr>
        </p:nvSpPr>
        <p:spPr>
          <a:xfrm>
            <a:off x="342900" y="6283523"/>
            <a:ext cx="11544300" cy="307777"/>
          </a:xfrm>
          <a:prstGeom prst="rect">
            <a:avLst/>
          </a:prstGeom>
          <a:noFill/>
        </p:spPr>
        <p:txBody>
          <a:bodyPr vert="horz" wrap="square" lIns="0" tIns="0" rIns="0" bIns="0" rtlCol="0" anchor="b">
            <a:spAutoFit/>
          </a:bodyPr>
          <a:lstStyle/>
          <a:p>
            <a:r>
              <a:rPr lang="en-US" sz="1000" dirty="0">
                <a:solidFill>
                  <a:srgbClr val="000000"/>
                </a:solidFill>
              </a:rPr>
              <a:t>Adapted from : </a:t>
            </a:r>
            <a:r>
              <a:rPr lang="en-US" sz="1000" dirty="0">
                <a:solidFill>
                  <a:srgbClr val="000000"/>
                </a:solidFill>
                <a:hlinkClick r:id="rId4"/>
              </a:rPr>
              <a:t>https://www.mass.gov/doc/stretch-code-regulation-overview-presentation-nov-2-2022/download</a:t>
            </a:r>
            <a:endParaRPr lang="en-US" sz="1000" dirty="0">
              <a:solidFill>
                <a:srgbClr val="000000"/>
              </a:solidFill>
            </a:endParaRPr>
          </a:p>
          <a:p>
            <a:r>
              <a:rPr lang="en-US" sz="1000" dirty="0">
                <a:solidFill>
                  <a:srgbClr val="000000"/>
                </a:solidFill>
              </a:rPr>
              <a:t>Webinar available at : </a:t>
            </a:r>
            <a:r>
              <a:rPr lang="en-US" sz="1000" dirty="0">
                <a:solidFill>
                  <a:srgbClr val="000000"/>
                </a:solidFill>
                <a:hlinkClick r:id="rId5"/>
              </a:rPr>
              <a:t>https://zoom.us/rec/share/AJ2ldaSMGcJOn7JlXDINoLTWbjMcz5A974v7Qi63qt-l88oXKdX6y9gxXjcDYpol.BQPSy5ObBOh0rGdg </a:t>
            </a:r>
            <a:r>
              <a:rPr lang="en-US" sz="1000" dirty="0">
                <a:solidFill>
                  <a:srgbClr val="000000"/>
                </a:solidFill>
              </a:rPr>
              <a:t>: </a:t>
            </a:r>
          </a:p>
        </p:txBody>
      </p:sp>
    </p:spTree>
    <p:extLst>
      <p:ext uri="{BB962C8B-B14F-4D97-AF65-F5344CB8AC3E}">
        <p14:creationId xmlns:p14="http://schemas.microsoft.com/office/powerpoint/2010/main" val="43146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AC85E527-6670-4A34-B359-63966978CD59}"/>
              </a:ext>
            </a:extLst>
          </p:cNvPr>
          <p:cNvGrpSpPr/>
          <p:nvPr/>
        </p:nvGrpSpPr>
        <p:grpSpPr>
          <a:xfrm>
            <a:off x="0" y="6926580"/>
            <a:ext cx="12192000" cy="137160"/>
            <a:chOff x="0" y="6926580"/>
            <a:chExt cx="12192000" cy="137160"/>
          </a:xfrm>
        </p:grpSpPr>
        <p:sp>
          <p:nvSpPr>
            <p:cNvPr id="11" name="btfpColumnGapBlocker442102">
              <a:extLst>
                <a:ext uri="{FF2B5EF4-FFF2-40B4-BE49-F238E27FC236}">
                  <a16:creationId xmlns:a16="http://schemas.microsoft.com/office/drawing/2014/main" id="{159752C4-8BD9-4D3E-BCF5-3F2989AFF7FF}"/>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tfpColumnGapBlocker345038">
              <a:extLst>
                <a:ext uri="{FF2B5EF4-FFF2-40B4-BE49-F238E27FC236}">
                  <a16:creationId xmlns:a16="http://schemas.microsoft.com/office/drawing/2014/main" id="{DBB89A22-AA64-47ED-B5EF-FF249082857B}"/>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btfpColumnIndicator443633">
              <a:extLst>
                <a:ext uri="{FF2B5EF4-FFF2-40B4-BE49-F238E27FC236}">
                  <a16:creationId xmlns:a16="http://schemas.microsoft.com/office/drawing/2014/main" id="{526665C4-51C4-410C-8642-E0AEEB1B4452}"/>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btfpColumnIndicator415347">
              <a:extLst>
                <a:ext uri="{FF2B5EF4-FFF2-40B4-BE49-F238E27FC236}">
                  <a16:creationId xmlns:a16="http://schemas.microsoft.com/office/drawing/2014/main" id="{C1E3737F-508A-4701-8F6D-6349EE2FAED5}"/>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btfpColumnIndicatorGroup1">
            <a:extLst>
              <a:ext uri="{FF2B5EF4-FFF2-40B4-BE49-F238E27FC236}">
                <a16:creationId xmlns:a16="http://schemas.microsoft.com/office/drawing/2014/main" id="{3EB04C60-B963-47B8-B17A-753FFC3762C3}"/>
              </a:ext>
            </a:extLst>
          </p:cNvPr>
          <p:cNvGrpSpPr/>
          <p:nvPr/>
        </p:nvGrpSpPr>
        <p:grpSpPr>
          <a:xfrm>
            <a:off x="0" y="-205740"/>
            <a:ext cx="12192000" cy="137160"/>
            <a:chOff x="0" y="-205740"/>
            <a:chExt cx="12192000" cy="137160"/>
          </a:xfrm>
        </p:grpSpPr>
        <p:sp>
          <p:nvSpPr>
            <p:cNvPr id="10" name="btfpColumnGapBlocker466721">
              <a:extLst>
                <a:ext uri="{FF2B5EF4-FFF2-40B4-BE49-F238E27FC236}">
                  <a16:creationId xmlns:a16="http://schemas.microsoft.com/office/drawing/2014/main" id="{BE0F6CE6-0F3C-4A20-8884-D6436CB0A4AC}"/>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tfpColumnGapBlocker858764">
              <a:extLst>
                <a:ext uri="{FF2B5EF4-FFF2-40B4-BE49-F238E27FC236}">
                  <a16:creationId xmlns:a16="http://schemas.microsoft.com/office/drawing/2014/main" id="{1CC63988-72A3-4880-8B6B-98604167086C}"/>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btfpColumnIndicator705137">
              <a:extLst>
                <a:ext uri="{FF2B5EF4-FFF2-40B4-BE49-F238E27FC236}">
                  <a16:creationId xmlns:a16="http://schemas.microsoft.com/office/drawing/2014/main" id="{D6A9FB12-CB23-4202-8EC1-E0B8FB251DB3}"/>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189329">
              <a:extLst>
                <a:ext uri="{FF2B5EF4-FFF2-40B4-BE49-F238E27FC236}">
                  <a16:creationId xmlns:a16="http://schemas.microsoft.com/office/drawing/2014/main" id="{C359DA5E-4CF9-4158-9427-96F81B8B2EE8}"/>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E509462-EE56-46AB-A99F-EB9991645F38}"/>
              </a:ext>
            </a:extLst>
          </p:cNvPr>
          <p:cNvSpPr>
            <a:spLocks noGrp="1"/>
          </p:cNvSpPr>
          <p:nvPr>
            <p:ph type="title"/>
          </p:nvPr>
        </p:nvSpPr>
        <p:spPr/>
        <p:txBody>
          <a:bodyPr/>
          <a:lstStyle/>
          <a:p>
            <a:r>
              <a:rPr lang="en-US" dirty="0"/>
              <a:t>What is in the Specialized Code</a:t>
            </a:r>
          </a:p>
        </p:txBody>
      </p:sp>
      <p:grpSp>
        <p:nvGrpSpPr>
          <p:cNvPr id="32" name="Group 31">
            <a:extLst>
              <a:ext uri="{FF2B5EF4-FFF2-40B4-BE49-F238E27FC236}">
                <a16:creationId xmlns:a16="http://schemas.microsoft.com/office/drawing/2014/main" id="{2E21EF9E-D9EF-4B40-887B-FBF950186F8A}"/>
              </a:ext>
            </a:extLst>
          </p:cNvPr>
          <p:cNvGrpSpPr/>
          <p:nvPr/>
        </p:nvGrpSpPr>
        <p:grpSpPr>
          <a:xfrm>
            <a:off x="450850" y="1387475"/>
            <a:ext cx="11215663" cy="707886"/>
            <a:chOff x="660400" y="1454150"/>
            <a:chExt cx="11215663" cy="707886"/>
          </a:xfrm>
        </p:grpSpPr>
        <p:sp>
          <p:nvSpPr>
            <p:cNvPr id="14" name="btfpNumberBubble915541">
              <a:extLst>
                <a:ext uri="{FF2B5EF4-FFF2-40B4-BE49-F238E27FC236}">
                  <a16:creationId xmlns:a16="http://schemas.microsoft.com/office/drawing/2014/main" id="{0C879ECD-51D1-4429-A5BF-21F087276CB3}"/>
                </a:ext>
              </a:extLst>
            </p:cNvPr>
            <p:cNvSpPr/>
            <p:nvPr/>
          </p:nvSpPr>
          <p:spPr>
            <a:xfrm>
              <a:off x="660400" y="1454150"/>
              <a:ext cx="365760" cy="365760"/>
            </a:xfrm>
            <a:prstGeom prst="ellipse">
              <a:avLst/>
            </a:prstGeom>
            <a:solidFill>
              <a:srgbClr val="FFFFFF"/>
            </a:solidFill>
            <a:ln w="19050">
              <a:solidFill>
                <a:srgbClr val="8BAA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2000" b="1" dirty="0">
                  <a:solidFill>
                    <a:srgbClr val="8BAA00"/>
                  </a:solidFill>
                </a:rPr>
                <a:t>1</a:t>
              </a:r>
            </a:p>
          </p:txBody>
        </p:sp>
        <p:sp>
          <p:nvSpPr>
            <p:cNvPr id="31" name="TextBox 30">
              <a:extLst>
                <a:ext uri="{FF2B5EF4-FFF2-40B4-BE49-F238E27FC236}">
                  <a16:creationId xmlns:a16="http://schemas.microsoft.com/office/drawing/2014/main" id="{218BFFD3-331B-45BA-820E-FAC2431CDE62}"/>
                </a:ext>
              </a:extLst>
            </p:cNvPr>
            <p:cNvSpPr txBox="1"/>
            <p:nvPr/>
          </p:nvSpPr>
          <p:spPr>
            <a:xfrm>
              <a:off x="1066800" y="1454150"/>
              <a:ext cx="10809263" cy="707886"/>
            </a:xfrm>
            <a:prstGeom prst="rect">
              <a:avLst/>
            </a:prstGeom>
            <a:noFill/>
          </p:spPr>
          <p:txBody>
            <a:bodyPr wrap="square">
              <a:spAutoFit/>
            </a:bodyPr>
            <a:lstStyle/>
            <a:p>
              <a:r>
                <a:rPr lang="en-US" sz="2000" b="1" dirty="0">
                  <a:solidFill>
                    <a:srgbClr val="8BAA00"/>
                  </a:solidFill>
                </a:rPr>
                <a:t>Pre-Wiring</a:t>
              </a:r>
              <a:r>
                <a:rPr lang="en-US" sz="2000" b="1" dirty="0"/>
                <a:t> </a:t>
              </a:r>
            </a:p>
            <a:p>
              <a:r>
                <a:rPr lang="en-US" sz="2000" dirty="0"/>
                <a:t>Buildings using fossil fuels must pre-wire for future electrification.</a:t>
              </a:r>
            </a:p>
          </p:txBody>
        </p:sp>
      </p:grpSp>
      <p:grpSp>
        <p:nvGrpSpPr>
          <p:cNvPr id="33" name="Group 32">
            <a:extLst>
              <a:ext uri="{FF2B5EF4-FFF2-40B4-BE49-F238E27FC236}">
                <a16:creationId xmlns:a16="http://schemas.microsoft.com/office/drawing/2014/main" id="{B1AD3A44-1BB8-43FD-B402-EF973438641A}"/>
              </a:ext>
            </a:extLst>
          </p:cNvPr>
          <p:cNvGrpSpPr/>
          <p:nvPr/>
        </p:nvGrpSpPr>
        <p:grpSpPr>
          <a:xfrm>
            <a:off x="450850" y="2250201"/>
            <a:ext cx="11215663" cy="707886"/>
            <a:chOff x="660400" y="1454150"/>
            <a:chExt cx="11215663" cy="707886"/>
          </a:xfrm>
        </p:grpSpPr>
        <p:sp>
          <p:nvSpPr>
            <p:cNvPr id="34" name="btfpNumberBubble915541">
              <a:extLst>
                <a:ext uri="{FF2B5EF4-FFF2-40B4-BE49-F238E27FC236}">
                  <a16:creationId xmlns:a16="http://schemas.microsoft.com/office/drawing/2014/main" id="{C3E4CA0F-BD8E-447A-8EE4-5B97C46C5F04}"/>
                </a:ext>
              </a:extLst>
            </p:cNvPr>
            <p:cNvSpPr/>
            <p:nvPr/>
          </p:nvSpPr>
          <p:spPr>
            <a:xfrm>
              <a:off x="660400" y="1454150"/>
              <a:ext cx="365760" cy="365760"/>
            </a:xfrm>
            <a:prstGeom prst="ellipse">
              <a:avLst/>
            </a:prstGeom>
            <a:solidFill>
              <a:srgbClr val="FFFFFF"/>
            </a:solidFill>
            <a:ln w="19050">
              <a:solidFill>
                <a:srgbClr val="8BAA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2000" b="1" dirty="0">
                  <a:solidFill>
                    <a:srgbClr val="8BAA00"/>
                  </a:solidFill>
                </a:rPr>
                <a:t>2</a:t>
              </a:r>
            </a:p>
          </p:txBody>
        </p:sp>
        <p:sp>
          <p:nvSpPr>
            <p:cNvPr id="35" name="TextBox 34">
              <a:extLst>
                <a:ext uri="{FF2B5EF4-FFF2-40B4-BE49-F238E27FC236}">
                  <a16:creationId xmlns:a16="http://schemas.microsoft.com/office/drawing/2014/main" id="{B62F6204-C574-4FF6-8B30-F6F9BA8DD90C}"/>
                </a:ext>
              </a:extLst>
            </p:cNvPr>
            <p:cNvSpPr txBox="1"/>
            <p:nvPr/>
          </p:nvSpPr>
          <p:spPr>
            <a:xfrm>
              <a:off x="1066801" y="1454150"/>
              <a:ext cx="10809262" cy="707886"/>
            </a:xfrm>
            <a:prstGeom prst="rect">
              <a:avLst/>
            </a:prstGeom>
            <a:noFill/>
          </p:spPr>
          <p:txBody>
            <a:bodyPr wrap="square">
              <a:spAutoFit/>
            </a:bodyPr>
            <a:lstStyle/>
            <a:p>
              <a:r>
                <a:rPr lang="en-US" sz="2000" b="1" dirty="0">
                  <a:solidFill>
                    <a:srgbClr val="8BAA00"/>
                  </a:solidFill>
                </a:rPr>
                <a:t>Solar Panels</a:t>
              </a:r>
              <a:endParaRPr lang="en-US" sz="2000" b="1" dirty="0"/>
            </a:p>
            <a:p>
              <a:r>
                <a:rPr lang="en-US" sz="2000" dirty="0"/>
                <a:t>Buildings using fossil fuels must install a certain amount of rooftop solar PV.</a:t>
              </a:r>
            </a:p>
          </p:txBody>
        </p:sp>
      </p:grpSp>
      <p:grpSp>
        <p:nvGrpSpPr>
          <p:cNvPr id="36" name="Group 35">
            <a:extLst>
              <a:ext uri="{FF2B5EF4-FFF2-40B4-BE49-F238E27FC236}">
                <a16:creationId xmlns:a16="http://schemas.microsoft.com/office/drawing/2014/main" id="{76041B86-1C34-4B3E-9CC6-C5E4984C8CDD}"/>
              </a:ext>
            </a:extLst>
          </p:cNvPr>
          <p:cNvGrpSpPr/>
          <p:nvPr/>
        </p:nvGrpSpPr>
        <p:grpSpPr>
          <a:xfrm>
            <a:off x="450850" y="3112927"/>
            <a:ext cx="11268026" cy="1015663"/>
            <a:chOff x="660400" y="1454150"/>
            <a:chExt cx="11268026" cy="1015663"/>
          </a:xfrm>
        </p:grpSpPr>
        <p:sp>
          <p:nvSpPr>
            <p:cNvPr id="37" name="btfpNumberBubble915541">
              <a:extLst>
                <a:ext uri="{FF2B5EF4-FFF2-40B4-BE49-F238E27FC236}">
                  <a16:creationId xmlns:a16="http://schemas.microsoft.com/office/drawing/2014/main" id="{BBF2D1BF-D8FE-48A3-B2A8-8AC888BD8C93}"/>
                </a:ext>
              </a:extLst>
            </p:cNvPr>
            <p:cNvSpPr/>
            <p:nvPr/>
          </p:nvSpPr>
          <p:spPr>
            <a:xfrm>
              <a:off x="660400" y="1454150"/>
              <a:ext cx="365760" cy="365760"/>
            </a:xfrm>
            <a:prstGeom prst="ellipse">
              <a:avLst/>
            </a:prstGeom>
            <a:solidFill>
              <a:srgbClr val="FFFFFF"/>
            </a:solidFill>
            <a:ln w="19050">
              <a:solidFill>
                <a:srgbClr val="8BAA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2000" b="1" dirty="0">
                  <a:solidFill>
                    <a:srgbClr val="8BAA00"/>
                  </a:solidFill>
                </a:rPr>
                <a:t>3</a:t>
              </a:r>
            </a:p>
          </p:txBody>
        </p:sp>
        <p:sp>
          <p:nvSpPr>
            <p:cNvPr id="38" name="TextBox 37">
              <a:extLst>
                <a:ext uri="{FF2B5EF4-FFF2-40B4-BE49-F238E27FC236}">
                  <a16:creationId xmlns:a16="http://schemas.microsoft.com/office/drawing/2014/main" id="{CF5B74AC-53C6-475D-95CB-B21B59A12B18}"/>
                </a:ext>
              </a:extLst>
            </p:cNvPr>
            <p:cNvSpPr txBox="1"/>
            <p:nvPr/>
          </p:nvSpPr>
          <p:spPr>
            <a:xfrm>
              <a:off x="1066800" y="1454150"/>
              <a:ext cx="10861626" cy="1015663"/>
            </a:xfrm>
            <a:prstGeom prst="rect">
              <a:avLst/>
            </a:prstGeom>
            <a:noFill/>
          </p:spPr>
          <p:txBody>
            <a:bodyPr wrap="square">
              <a:spAutoFit/>
            </a:bodyPr>
            <a:lstStyle/>
            <a:p>
              <a:r>
                <a:rPr lang="en-US" sz="2000" b="1" dirty="0">
                  <a:solidFill>
                    <a:srgbClr val="8BAA00"/>
                  </a:solidFill>
                </a:rPr>
                <a:t>Exemplary Performance for Large Homes</a:t>
              </a:r>
              <a:endParaRPr lang="en-US" sz="2000" b="1" dirty="0"/>
            </a:p>
            <a:p>
              <a:r>
                <a:rPr lang="en-US" sz="2000" dirty="0"/>
                <a:t>- If using fossil fuels, single-family homes &gt; 4,000 SF must be certified Zero Energy</a:t>
              </a:r>
            </a:p>
            <a:p>
              <a:r>
                <a:rPr lang="en-US" sz="2000" dirty="0"/>
                <a:t>- Multi-Family buildings &gt;12,000 SF must use the Passive House pathway</a:t>
              </a:r>
            </a:p>
          </p:txBody>
        </p:sp>
      </p:grpSp>
      <p:grpSp>
        <p:nvGrpSpPr>
          <p:cNvPr id="39" name="Group 38">
            <a:extLst>
              <a:ext uri="{FF2B5EF4-FFF2-40B4-BE49-F238E27FC236}">
                <a16:creationId xmlns:a16="http://schemas.microsoft.com/office/drawing/2014/main" id="{B26F7EB8-3515-4233-8C37-0D5334C9F59A}"/>
              </a:ext>
            </a:extLst>
          </p:cNvPr>
          <p:cNvGrpSpPr/>
          <p:nvPr/>
        </p:nvGrpSpPr>
        <p:grpSpPr>
          <a:xfrm>
            <a:off x="450850" y="4283430"/>
            <a:ext cx="11425214" cy="1015663"/>
            <a:chOff x="660400" y="1454150"/>
            <a:chExt cx="11425214" cy="1015663"/>
          </a:xfrm>
        </p:grpSpPr>
        <p:sp>
          <p:nvSpPr>
            <p:cNvPr id="40" name="btfpNumberBubble915541">
              <a:extLst>
                <a:ext uri="{FF2B5EF4-FFF2-40B4-BE49-F238E27FC236}">
                  <a16:creationId xmlns:a16="http://schemas.microsoft.com/office/drawing/2014/main" id="{02B65679-A186-4214-BEB6-1123B2E2BCFE}"/>
                </a:ext>
              </a:extLst>
            </p:cNvPr>
            <p:cNvSpPr/>
            <p:nvPr/>
          </p:nvSpPr>
          <p:spPr>
            <a:xfrm>
              <a:off x="660400" y="1454150"/>
              <a:ext cx="365760" cy="365760"/>
            </a:xfrm>
            <a:prstGeom prst="ellipse">
              <a:avLst/>
            </a:prstGeom>
            <a:solidFill>
              <a:srgbClr val="FFFFFF"/>
            </a:solidFill>
            <a:ln w="19050">
              <a:solidFill>
                <a:srgbClr val="8BAA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2000" b="1" dirty="0">
                  <a:solidFill>
                    <a:srgbClr val="8BAA00"/>
                  </a:solidFill>
                </a:rPr>
                <a:t>4</a:t>
              </a:r>
            </a:p>
          </p:txBody>
        </p:sp>
        <p:sp>
          <p:nvSpPr>
            <p:cNvPr id="41" name="TextBox 40">
              <a:extLst>
                <a:ext uri="{FF2B5EF4-FFF2-40B4-BE49-F238E27FC236}">
                  <a16:creationId xmlns:a16="http://schemas.microsoft.com/office/drawing/2014/main" id="{46C734CE-0C9B-43B3-AE70-87056F0C743D}"/>
                </a:ext>
              </a:extLst>
            </p:cNvPr>
            <p:cNvSpPr txBox="1"/>
            <p:nvPr/>
          </p:nvSpPr>
          <p:spPr>
            <a:xfrm>
              <a:off x="1066800" y="1454150"/>
              <a:ext cx="11018814" cy="1015663"/>
            </a:xfrm>
            <a:prstGeom prst="rect">
              <a:avLst/>
            </a:prstGeom>
            <a:noFill/>
          </p:spPr>
          <p:txBody>
            <a:bodyPr wrap="square">
              <a:spAutoFit/>
            </a:bodyPr>
            <a:lstStyle/>
            <a:p>
              <a:r>
                <a:rPr lang="en-US" sz="2000" b="1" dirty="0">
                  <a:solidFill>
                    <a:srgbClr val="8BAA00"/>
                  </a:solidFill>
                </a:rPr>
                <a:t>Requirements for Electric Vehicle Charging</a:t>
              </a:r>
              <a:endParaRPr lang="en-US" sz="2000" b="1" dirty="0"/>
            </a:p>
            <a:p>
              <a:r>
                <a:rPr lang="en-US" sz="2000" dirty="0"/>
                <a:t>Commercial and Multi Family - 20 % of Parking must be wired for electric vehicles</a:t>
              </a:r>
            </a:p>
            <a:p>
              <a:r>
                <a:rPr lang="en-US" sz="2000" dirty="0"/>
                <a:t>Residential – at least one spot must be wired for electric vehicle</a:t>
              </a:r>
            </a:p>
          </p:txBody>
        </p:sp>
      </p:grpSp>
      <p:grpSp>
        <p:nvGrpSpPr>
          <p:cNvPr id="42" name="Group 41">
            <a:extLst>
              <a:ext uri="{FF2B5EF4-FFF2-40B4-BE49-F238E27FC236}">
                <a16:creationId xmlns:a16="http://schemas.microsoft.com/office/drawing/2014/main" id="{46A0761B-B253-4B63-9D50-1AF439C75C24}"/>
              </a:ext>
            </a:extLst>
          </p:cNvPr>
          <p:cNvGrpSpPr/>
          <p:nvPr/>
        </p:nvGrpSpPr>
        <p:grpSpPr>
          <a:xfrm>
            <a:off x="450850" y="5453934"/>
            <a:ext cx="11414076" cy="1015663"/>
            <a:chOff x="660400" y="1454150"/>
            <a:chExt cx="11414076" cy="1015663"/>
          </a:xfrm>
        </p:grpSpPr>
        <p:sp>
          <p:nvSpPr>
            <p:cNvPr id="43" name="btfpNumberBubble915541">
              <a:extLst>
                <a:ext uri="{FF2B5EF4-FFF2-40B4-BE49-F238E27FC236}">
                  <a16:creationId xmlns:a16="http://schemas.microsoft.com/office/drawing/2014/main" id="{2220273B-B25C-49A8-851E-BEFCF3C678E0}"/>
                </a:ext>
              </a:extLst>
            </p:cNvPr>
            <p:cNvSpPr/>
            <p:nvPr/>
          </p:nvSpPr>
          <p:spPr>
            <a:xfrm>
              <a:off x="660400" y="1454150"/>
              <a:ext cx="365760" cy="365760"/>
            </a:xfrm>
            <a:prstGeom prst="ellipse">
              <a:avLst/>
            </a:prstGeom>
            <a:solidFill>
              <a:srgbClr val="FFFFFF"/>
            </a:solidFill>
            <a:ln w="19050">
              <a:solidFill>
                <a:srgbClr val="8BAA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2000" b="1" dirty="0">
                  <a:solidFill>
                    <a:srgbClr val="8BAA00"/>
                  </a:solidFill>
                </a:rPr>
                <a:t>5</a:t>
              </a:r>
            </a:p>
          </p:txBody>
        </p:sp>
        <p:sp>
          <p:nvSpPr>
            <p:cNvPr id="44" name="TextBox 43">
              <a:extLst>
                <a:ext uri="{FF2B5EF4-FFF2-40B4-BE49-F238E27FC236}">
                  <a16:creationId xmlns:a16="http://schemas.microsoft.com/office/drawing/2014/main" id="{4BC9DF03-E2DA-42B4-9E9A-DFF19DDA1FE9}"/>
                </a:ext>
              </a:extLst>
            </p:cNvPr>
            <p:cNvSpPr txBox="1"/>
            <p:nvPr/>
          </p:nvSpPr>
          <p:spPr>
            <a:xfrm>
              <a:off x="1066799" y="1454150"/>
              <a:ext cx="11007677" cy="1015663"/>
            </a:xfrm>
            <a:prstGeom prst="rect">
              <a:avLst/>
            </a:prstGeom>
            <a:noFill/>
          </p:spPr>
          <p:txBody>
            <a:bodyPr wrap="square">
              <a:spAutoFit/>
            </a:bodyPr>
            <a:lstStyle/>
            <a:p>
              <a:r>
                <a:rPr lang="en-US" sz="2000" b="1" dirty="0">
                  <a:solidFill>
                    <a:srgbClr val="8BAA00"/>
                  </a:solidFill>
                </a:rPr>
                <a:t>Potential Jump on Better Energy Ratings</a:t>
              </a:r>
            </a:p>
            <a:p>
              <a:r>
                <a:rPr lang="en-US" sz="2000" dirty="0"/>
                <a:t>HERS 42 (All-Electric) / HERS 45 (Mixed Fuel) required upon effective date of adoption (rather than July 1, 2024).</a:t>
              </a:r>
            </a:p>
          </p:txBody>
        </p:sp>
      </p:grpSp>
    </p:spTree>
    <p:extLst>
      <p:ext uri="{BB962C8B-B14F-4D97-AF65-F5344CB8AC3E}">
        <p14:creationId xmlns:p14="http://schemas.microsoft.com/office/powerpoint/2010/main" val="5023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btfpColumnIndicatorGroup2">
            <a:extLst>
              <a:ext uri="{FF2B5EF4-FFF2-40B4-BE49-F238E27FC236}">
                <a16:creationId xmlns:a16="http://schemas.microsoft.com/office/drawing/2014/main" id="{7CEE3871-5DE6-4458-B839-122F413E6B61}"/>
              </a:ext>
            </a:extLst>
          </p:cNvPr>
          <p:cNvGrpSpPr/>
          <p:nvPr/>
        </p:nvGrpSpPr>
        <p:grpSpPr>
          <a:xfrm>
            <a:off x="0" y="6926580"/>
            <a:ext cx="12192000" cy="137160"/>
            <a:chOff x="0" y="6926580"/>
            <a:chExt cx="12192000" cy="137160"/>
          </a:xfrm>
        </p:grpSpPr>
        <p:sp>
          <p:nvSpPr>
            <p:cNvPr id="26" name="btfpColumnGapBlocker354985">
              <a:extLst>
                <a:ext uri="{FF2B5EF4-FFF2-40B4-BE49-F238E27FC236}">
                  <a16:creationId xmlns:a16="http://schemas.microsoft.com/office/drawing/2014/main" id="{4D9AC87A-E4FC-4EB8-844E-2CB8FEF08ADC}"/>
                </a:ext>
              </a:extLst>
            </p:cNvPr>
            <p:cNvSpPr/>
            <p:nvPr/>
          </p:nvSpPr>
          <p:spPr>
            <a:xfrm>
              <a:off x="11887200" y="6926580"/>
              <a:ext cx="3048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tfpColumnGapBlocker925272">
              <a:extLst>
                <a:ext uri="{FF2B5EF4-FFF2-40B4-BE49-F238E27FC236}">
                  <a16:creationId xmlns:a16="http://schemas.microsoft.com/office/drawing/2014/main" id="{D26EC227-A94F-4A3E-B6F2-9AF10B13297C}"/>
                </a:ext>
              </a:extLst>
            </p:cNvPr>
            <p:cNvSpPr/>
            <p:nvPr/>
          </p:nvSpPr>
          <p:spPr>
            <a:xfrm>
              <a:off x="0" y="6926580"/>
              <a:ext cx="3429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btfpColumnIndicator152886">
              <a:extLst>
                <a:ext uri="{FF2B5EF4-FFF2-40B4-BE49-F238E27FC236}">
                  <a16:creationId xmlns:a16="http://schemas.microsoft.com/office/drawing/2014/main" id="{D1BC80F0-8FAB-4AA0-ADA6-C2F6E156E2F0}"/>
                </a:ext>
              </a:extLst>
            </p:cNvPr>
            <p:cNvCxnSpPr/>
            <p:nvPr/>
          </p:nvCxnSpPr>
          <p:spPr>
            <a:xfrm flipV="1">
              <a:off x="11887200"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btfpColumnIndicator524261">
              <a:extLst>
                <a:ext uri="{FF2B5EF4-FFF2-40B4-BE49-F238E27FC236}">
                  <a16:creationId xmlns:a16="http://schemas.microsoft.com/office/drawing/2014/main" id="{93C123ED-DB40-4E20-AD2D-648B46688A72}"/>
                </a:ext>
              </a:extLst>
            </p:cNvPr>
            <p:cNvCxnSpPr/>
            <p:nvPr/>
          </p:nvCxnSpPr>
          <p:spPr>
            <a:xfrm flipV="1">
              <a:off x="342900"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btfpColumnIndicatorGroup1">
            <a:extLst>
              <a:ext uri="{FF2B5EF4-FFF2-40B4-BE49-F238E27FC236}">
                <a16:creationId xmlns:a16="http://schemas.microsoft.com/office/drawing/2014/main" id="{A857F2C2-7481-43AC-9510-50A533C20607}"/>
              </a:ext>
            </a:extLst>
          </p:cNvPr>
          <p:cNvGrpSpPr/>
          <p:nvPr/>
        </p:nvGrpSpPr>
        <p:grpSpPr>
          <a:xfrm>
            <a:off x="0" y="-205740"/>
            <a:ext cx="12192000" cy="137160"/>
            <a:chOff x="0" y="-205740"/>
            <a:chExt cx="12192000" cy="137160"/>
          </a:xfrm>
        </p:grpSpPr>
        <p:sp>
          <p:nvSpPr>
            <p:cNvPr id="25" name="btfpColumnGapBlocker395602">
              <a:extLst>
                <a:ext uri="{FF2B5EF4-FFF2-40B4-BE49-F238E27FC236}">
                  <a16:creationId xmlns:a16="http://schemas.microsoft.com/office/drawing/2014/main" id="{0CED69B6-37F8-42DB-AA61-FF6E599A737E}"/>
                </a:ext>
              </a:extLst>
            </p:cNvPr>
            <p:cNvSpPr/>
            <p:nvPr/>
          </p:nvSpPr>
          <p:spPr>
            <a:xfrm>
              <a:off x="11887200" y="-205740"/>
              <a:ext cx="3048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tfpColumnGapBlocker143593">
              <a:extLst>
                <a:ext uri="{FF2B5EF4-FFF2-40B4-BE49-F238E27FC236}">
                  <a16:creationId xmlns:a16="http://schemas.microsoft.com/office/drawing/2014/main" id="{2E807A67-CDC6-4F26-A5DB-8041C8507973}"/>
                </a:ext>
              </a:extLst>
            </p:cNvPr>
            <p:cNvSpPr/>
            <p:nvPr/>
          </p:nvSpPr>
          <p:spPr>
            <a:xfrm>
              <a:off x="0" y="-205740"/>
              <a:ext cx="3429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btfpColumnIndicator260016">
              <a:extLst>
                <a:ext uri="{FF2B5EF4-FFF2-40B4-BE49-F238E27FC236}">
                  <a16:creationId xmlns:a16="http://schemas.microsoft.com/office/drawing/2014/main" id="{ABA29FBC-5696-45DB-9D27-1E74C057274C}"/>
                </a:ext>
              </a:extLst>
            </p:cNvPr>
            <p:cNvCxnSpPr/>
            <p:nvPr/>
          </p:nvCxnSpPr>
          <p:spPr>
            <a:xfrm flipV="1">
              <a:off x="11887200"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btfpColumnIndicator164512">
              <a:extLst>
                <a:ext uri="{FF2B5EF4-FFF2-40B4-BE49-F238E27FC236}">
                  <a16:creationId xmlns:a16="http://schemas.microsoft.com/office/drawing/2014/main" id="{976AE7E5-94BF-43EE-9407-32AAAB9A0C8E}"/>
                </a:ext>
              </a:extLst>
            </p:cNvPr>
            <p:cNvCxnSpPr/>
            <p:nvPr/>
          </p:nvCxnSpPr>
          <p:spPr>
            <a:xfrm flipV="1">
              <a:off x="342900"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986A6EF-52FB-4D7E-BF86-8A36A4CF7D2B}"/>
              </a:ext>
            </a:extLst>
          </p:cNvPr>
          <p:cNvSpPr>
            <a:spLocks noGrp="1"/>
          </p:cNvSpPr>
          <p:nvPr>
            <p:ph type="title"/>
          </p:nvPr>
        </p:nvSpPr>
        <p:spPr/>
        <p:txBody>
          <a:bodyPr/>
          <a:lstStyle/>
          <a:p>
            <a:r>
              <a:rPr lang="en-US" dirty="0"/>
              <a:t>Why adopt the Specialized Code</a:t>
            </a:r>
          </a:p>
        </p:txBody>
      </p:sp>
      <p:sp>
        <p:nvSpPr>
          <p:cNvPr id="3" name="Content Placeholder 2">
            <a:extLst>
              <a:ext uri="{FF2B5EF4-FFF2-40B4-BE49-F238E27FC236}">
                <a16:creationId xmlns:a16="http://schemas.microsoft.com/office/drawing/2014/main" id="{6520B94B-2D93-40D9-BFF4-E38A5E5D5E59}"/>
              </a:ext>
            </a:extLst>
          </p:cNvPr>
          <p:cNvSpPr>
            <a:spLocks noGrp="1"/>
          </p:cNvSpPr>
          <p:nvPr>
            <p:ph idx="1"/>
          </p:nvPr>
        </p:nvSpPr>
        <p:spPr/>
        <p:txBody>
          <a:bodyPr>
            <a:normAutofit/>
          </a:bodyPr>
          <a:lstStyle/>
          <a:p>
            <a:pPr>
              <a:lnSpc>
                <a:spcPct val="100000"/>
              </a:lnSpc>
              <a:spcBef>
                <a:spcPts val="1200"/>
              </a:spcBef>
            </a:pPr>
            <a:r>
              <a:rPr lang="en-US" sz="2400" dirty="0"/>
              <a:t>Building energy is the largest contributor to GHG in Ashland followed by transportation</a:t>
            </a:r>
          </a:p>
          <a:p>
            <a:pPr>
              <a:lnSpc>
                <a:spcPct val="100000"/>
              </a:lnSpc>
              <a:spcBef>
                <a:spcPts val="1200"/>
              </a:spcBef>
            </a:pPr>
            <a:r>
              <a:rPr lang="en-US" sz="2400" dirty="0"/>
              <a:t>Critical first step for meeting GHG emissions goals and helps us stop digging the fossil fuel “hole”</a:t>
            </a:r>
          </a:p>
          <a:p>
            <a:pPr>
              <a:lnSpc>
                <a:spcPct val="100000"/>
              </a:lnSpc>
              <a:spcBef>
                <a:spcPts val="1200"/>
              </a:spcBef>
            </a:pPr>
            <a:r>
              <a:rPr lang="en-US" sz="2400" dirty="0"/>
              <a:t>New construction or major retrofits only</a:t>
            </a:r>
          </a:p>
          <a:p>
            <a:pPr>
              <a:lnSpc>
                <a:spcPct val="100000"/>
              </a:lnSpc>
              <a:spcBef>
                <a:spcPts val="1200"/>
              </a:spcBef>
            </a:pPr>
            <a:r>
              <a:rPr lang="en-US" sz="2400" dirty="0"/>
              <a:t>Makes long term economic sense</a:t>
            </a:r>
          </a:p>
          <a:p>
            <a:pPr lvl="1">
              <a:lnSpc>
                <a:spcPct val="100000"/>
              </a:lnSpc>
              <a:spcBef>
                <a:spcPts val="600"/>
              </a:spcBef>
            </a:pPr>
            <a:r>
              <a:rPr lang="en-US" sz="2000" dirty="0"/>
              <a:t>Helps avoid costly future retrofits and delivers significant long term energy savings </a:t>
            </a:r>
          </a:p>
          <a:p>
            <a:pPr lvl="1">
              <a:lnSpc>
                <a:spcPct val="100000"/>
              </a:lnSpc>
              <a:spcBef>
                <a:spcPts val="600"/>
              </a:spcBef>
            </a:pPr>
            <a:r>
              <a:rPr lang="en-US" sz="2000" dirty="0"/>
              <a:t>Sustainable building  cost only 2-4% more and  they are as much as 50 % cheaper to operate</a:t>
            </a:r>
          </a:p>
          <a:p>
            <a:pPr>
              <a:lnSpc>
                <a:spcPct val="100000"/>
              </a:lnSpc>
              <a:spcBef>
                <a:spcPts val="1200"/>
              </a:spcBef>
            </a:pPr>
            <a:r>
              <a:rPr lang="en-US" sz="2400" dirty="0"/>
              <a:t>Promotes</a:t>
            </a:r>
          </a:p>
          <a:p>
            <a:pPr lvl="1">
              <a:lnSpc>
                <a:spcPct val="100000"/>
              </a:lnSpc>
              <a:spcBef>
                <a:spcPts val="600"/>
              </a:spcBef>
            </a:pPr>
            <a:r>
              <a:rPr lang="en-US" sz="2000" dirty="0"/>
              <a:t>Healthier, more comfortable indoor environments</a:t>
            </a:r>
          </a:p>
          <a:p>
            <a:pPr>
              <a:lnSpc>
                <a:spcPct val="100000"/>
              </a:lnSpc>
              <a:spcBef>
                <a:spcPts val="1200"/>
              </a:spcBef>
            </a:pPr>
            <a:r>
              <a:rPr lang="en-US" sz="2400" dirty="0"/>
              <a:t>Applies higher requirements sooner (stretch code updates in July 2024)</a:t>
            </a:r>
          </a:p>
        </p:txBody>
      </p:sp>
      <p:sp>
        <p:nvSpPr>
          <p:cNvPr id="29" name="btfpBulletedList859093">
            <a:extLst>
              <a:ext uri="{FF2B5EF4-FFF2-40B4-BE49-F238E27FC236}">
                <a16:creationId xmlns:a16="http://schemas.microsoft.com/office/drawing/2014/main" id="{2792EEB8-4CB2-4F40-A9FA-D6EAE4EC94BF}"/>
              </a:ext>
            </a:extLst>
          </p:cNvPr>
          <p:cNvSpPr txBox="1"/>
          <p:nvPr>
            <p:custDataLst>
              <p:tags r:id="rId2"/>
            </p:custDataLst>
          </p:nvPr>
        </p:nvSpPr>
        <p:spPr>
          <a:xfrm>
            <a:off x="354036" y="5944195"/>
            <a:ext cx="11544300" cy="584775"/>
          </a:xfrm>
          <a:prstGeom prst="rect">
            <a:avLst/>
          </a:prstGeom>
          <a:noFill/>
        </p:spPr>
        <p:txBody>
          <a:bodyPr vert="horz" wrap="square" rtlCol="0">
            <a:spAutoFit/>
          </a:bodyPr>
          <a:lstStyle/>
          <a:p>
            <a:pPr algn="ctr"/>
            <a:r>
              <a:rPr lang="en-US" sz="3200" b="1" dirty="0">
                <a:solidFill>
                  <a:srgbClr val="8BAA00"/>
                </a:solidFill>
              </a:rPr>
              <a:t>It is the right thing to do</a:t>
            </a:r>
          </a:p>
        </p:txBody>
      </p:sp>
    </p:spTree>
    <p:custDataLst>
      <p:tags r:id="rId1"/>
    </p:custDataLst>
    <p:extLst>
      <p:ext uri="{BB962C8B-B14F-4D97-AF65-F5344CB8AC3E}">
        <p14:creationId xmlns:p14="http://schemas.microsoft.com/office/powerpoint/2010/main" val="308380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5E6AFD2D-10EA-409E-9ED6-254C0B7848AF}"/>
              </a:ext>
            </a:extLst>
          </p:cNvPr>
          <p:cNvGrpSpPr/>
          <p:nvPr/>
        </p:nvGrpSpPr>
        <p:grpSpPr>
          <a:xfrm>
            <a:off x="0" y="6926580"/>
            <a:ext cx="12192000" cy="137160"/>
            <a:chOff x="0" y="6926580"/>
            <a:chExt cx="12192000" cy="137160"/>
          </a:xfrm>
        </p:grpSpPr>
        <p:sp>
          <p:nvSpPr>
            <p:cNvPr id="11" name="btfpColumnGapBlocker880753">
              <a:extLst>
                <a:ext uri="{FF2B5EF4-FFF2-40B4-BE49-F238E27FC236}">
                  <a16:creationId xmlns:a16="http://schemas.microsoft.com/office/drawing/2014/main" id="{7C436287-F19E-444E-93A8-E684A659C9D7}"/>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tfpColumnGapBlocker669574">
              <a:extLst>
                <a:ext uri="{FF2B5EF4-FFF2-40B4-BE49-F238E27FC236}">
                  <a16:creationId xmlns:a16="http://schemas.microsoft.com/office/drawing/2014/main" id="{E77F0F37-744E-43FC-8921-1E51E77ED336}"/>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btfpColumnIndicator339929">
              <a:extLst>
                <a:ext uri="{FF2B5EF4-FFF2-40B4-BE49-F238E27FC236}">
                  <a16:creationId xmlns:a16="http://schemas.microsoft.com/office/drawing/2014/main" id="{DC0195AF-F129-428D-BEF1-6BDA6B04D862}"/>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btfpColumnIndicator302389">
              <a:extLst>
                <a:ext uri="{FF2B5EF4-FFF2-40B4-BE49-F238E27FC236}">
                  <a16:creationId xmlns:a16="http://schemas.microsoft.com/office/drawing/2014/main" id="{E7A97713-42C1-4A4B-933C-4B948D36583D}"/>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btfpColumnIndicatorGroup1">
            <a:extLst>
              <a:ext uri="{FF2B5EF4-FFF2-40B4-BE49-F238E27FC236}">
                <a16:creationId xmlns:a16="http://schemas.microsoft.com/office/drawing/2014/main" id="{1FE83BF1-9F7D-4ABB-92A3-0700C50EE319}"/>
              </a:ext>
            </a:extLst>
          </p:cNvPr>
          <p:cNvGrpSpPr/>
          <p:nvPr/>
        </p:nvGrpSpPr>
        <p:grpSpPr>
          <a:xfrm>
            <a:off x="0" y="-205740"/>
            <a:ext cx="12192000" cy="137160"/>
            <a:chOff x="0" y="-205740"/>
            <a:chExt cx="12192000" cy="137160"/>
          </a:xfrm>
        </p:grpSpPr>
        <p:sp>
          <p:nvSpPr>
            <p:cNvPr id="10" name="btfpColumnGapBlocker125580">
              <a:extLst>
                <a:ext uri="{FF2B5EF4-FFF2-40B4-BE49-F238E27FC236}">
                  <a16:creationId xmlns:a16="http://schemas.microsoft.com/office/drawing/2014/main" id="{C9C4B55A-5D82-48B3-A567-52EE22947523}"/>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tfpColumnGapBlocker763943">
              <a:extLst>
                <a:ext uri="{FF2B5EF4-FFF2-40B4-BE49-F238E27FC236}">
                  <a16:creationId xmlns:a16="http://schemas.microsoft.com/office/drawing/2014/main" id="{B0D55DE1-98E0-44E4-A1E8-3E47D64C779A}"/>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btfpColumnIndicator520225">
              <a:extLst>
                <a:ext uri="{FF2B5EF4-FFF2-40B4-BE49-F238E27FC236}">
                  <a16:creationId xmlns:a16="http://schemas.microsoft.com/office/drawing/2014/main" id="{5A3B77BA-26AE-464C-BBAD-E7B24B3310E0}"/>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693514">
              <a:extLst>
                <a:ext uri="{FF2B5EF4-FFF2-40B4-BE49-F238E27FC236}">
                  <a16:creationId xmlns:a16="http://schemas.microsoft.com/office/drawing/2014/main" id="{8B893682-9B0A-4285-A2B7-FF8811D64EA1}"/>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 name="Title 13">
            <a:extLst>
              <a:ext uri="{FF2B5EF4-FFF2-40B4-BE49-F238E27FC236}">
                <a16:creationId xmlns:a16="http://schemas.microsoft.com/office/drawing/2014/main" id="{FF626642-BF8B-41C6-8CBE-73DB4E9581E3}"/>
              </a:ext>
            </a:extLst>
          </p:cNvPr>
          <p:cNvSpPr>
            <a:spLocks noGrp="1"/>
          </p:cNvSpPr>
          <p:nvPr>
            <p:ph type="title"/>
          </p:nvPr>
        </p:nvSpPr>
        <p:spPr/>
        <p:txBody>
          <a:bodyPr/>
          <a:lstStyle/>
          <a:p>
            <a:r>
              <a:rPr lang="en-US" dirty="0"/>
              <a:t>Net Zero Greenhouse Gas Emissions by the Town of Ashland</a:t>
            </a:r>
          </a:p>
        </p:txBody>
      </p:sp>
      <p:sp>
        <p:nvSpPr>
          <p:cNvPr id="2" name="Text Placeholder 1">
            <a:extLst>
              <a:ext uri="{FF2B5EF4-FFF2-40B4-BE49-F238E27FC236}">
                <a16:creationId xmlns:a16="http://schemas.microsoft.com/office/drawing/2014/main" id="{E23C663C-3914-4470-AEC3-124F8F6C0DDD}"/>
              </a:ext>
            </a:extLst>
          </p:cNvPr>
          <p:cNvSpPr>
            <a:spLocks noGrp="1"/>
          </p:cNvSpPr>
          <p:nvPr>
            <p:ph type="body" idx="1"/>
          </p:nvPr>
        </p:nvSpPr>
        <p:spPr/>
        <p:txBody>
          <a:bodyPr/>
          <a:lstStyle/>
          <a:p>
            <a:r>
              <a:rPr lang="en-US" dirty="0"/>
              <a:t>Article 14</a:t>
            </a:r>
          </a:p>
        </p:txBody>
      </p:sp>
    </p:spTree>
    <p:extLst>
      <p:ext uri="{BB962C8B-B14F-4D97-AF65-F5344CB8AC3E}">
        <p14:creationId xmlns:p14="http://schemas.microsoft.com/office/powerpoint/2010/main" val="76087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AC85E527-6670-4A34-B359-63966978CD59}"/>
              </a:ext>
            </a:extLst>
          </p:cNvPr>
          <p:cNvGrpSpPr/>
          <p:nvPr/>
        </p:nvGrpSpPr>
        <p:grpSpPr>
          <a:xfrm>
            <a:off x="0" y="6926580"/>
            <a:ext cx="12192000" cy="137160"/>
            <a:chOff x="0" y="6926580"/>
            <a:chExt cx="12192000" cy="137160"/>
          </a:xfrm>
        </p:grpSpPr>
        <p:sp>
          <p:nvSpPr>
            <p:cNvPr id="11" name="btfpColumnGapBlocker442102">
              <a:extLst>
                <a:ext uri="{FF2B5EF4-FFF2-40B4-BE49-F238E27FC236}">
                  <a16:creationId xmlns:a16="http://schemas.microsoft.com/office/drawing/2014/main" id="{159752C4-8BD9-4D3E-BCF5-3F2989AFF7FF}"/>
                </a:ext>
              </a:extLst>
            </p:cNvPr>
            <p:cNvSpPr/>
            <p:nvPr/>
          </p:nvSpPr>
          <p:spPr>
            <a:xfrm>
              <a:off x="11887200" y="692658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tfpColumnGapBlocker345038">
              <a:extLst>
                <a:ext uri="{FF2B5EF4-FFF2-40B4-BE49-F238E27FC236}">
                  <a16:creationId xmlns:a16="http://schemas.microsoft.com/office/drawing/2014/main" id="{DBB89A22-AA64-47ED-B5EF-FF249082857B}"/>
                </a:ext>
              </a:extLst>
            </p:cNvPr>
            <p:cNvSpPr/>
            <p:nvPr/>
          </p:nvSpPr>
          <p:spPr>
            <a:xfrm>
              <a:off x="0" y="692658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btfpColumnIndicator443633">
              <a:extLst>
                <a:ext uri="{FF2B5EF4-FFF2-40B4-BE49-F238E27FC236}">
                  <a16:creationId xmlns:a16="http://schemas.microsoft.com/office/drawing/2014/main" id="{526665C4-51C4-410C-8642-E0AEEB1B4452}"/>
                </a:ext>
              </a:extLst>
            </p:cNvPr>
            <p:cNvCxnSpPr/>
            <p:nvPr/>
          </p:nvCxnSpPr>
          <p:spPr>
            <a:xfrm flipV="1">
              <a:off x="11887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btfpColumnIndicator415347">
              <a:extLst>
                <a:ext uri="{FF2B5EF4-FFF2-40B4-BE49-F238E27FC236}">
                  <a16:creationId xmlns:a16="http://schemas.microsoft.com/office/drawing/2014/main" id="{C1E3737F-508A-4701-8F6D-6349EE2FAED5}"/>
                </a:ext>
              </a:extLst>
            </p:cNvPr>
            <p:cNvCxnSpPr/>
            <p:nvPr/>
          </p:nvCxnSpPr>
          <p:spPr>
            <a:xfrm flipV="1">
              <a:off x="342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btfpColumnIndicatorGroup1">
            <a:extLst>
              <a:ext uri="{FF2B5EF4-FFF2-40B4-BE49-F238E27FC236}">
                <a16:creationId xmlns:a16="http://schemas.microsoft.com/office/drawing/2014/main" id="{3EB04C60-B963-47B8-B17A-753FFC3762C3}"/>
              </a:ext>
            </a:extLst>
          </p:cNvPr>
          <p:cNvGrpSpPr/>
          <p:nvPr/>
        </p:nvGrpSpPr>
        <p:grpSpPr>
          <a:xfrm>
            <a:off x="0" y="-205740"/>
            <a:ext cx="12192000" cy="137160"/>
            <a:chOff x="0" y="-205740"/>
            <a:chExt cx="12192000" cy="137160"/>
          </a:xfrm>
        </p:grpSpPr>
        <p:sp>
          <p:nvSpPr>
            <p:cNvPr id="10" name="btfpColumnGapBlocker466721">
              <a:extLst>
                <a:ext uri="{FF2B5EF4-FFF2-40B4-BE49-F238E27FC236}">
                  <a16:creationId xmlns:a16="http://schemas.microsoft.com/office/drawing/2014/main" id="{BE0F6CE6-0F3C-4A20-8884-D6436CB0A4AC}"/>
                </a:ext>
              </a:extLst>
            </p:cNvPr>
            <p:cNvSpPr/>
            <p:nvPr/>
          </p:nvSpPr>
          <p:spPr>
            <a:xfrm>
              <a:off x="11887200" y="-205740"/>
              <a:ext cx="3048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tfpColumnGapBlocker858764">
              <a:extLst>
                <a:ext uri="{FF2B5EF4-FFF2-40B4-BE49-F238E27FC236}">
                  <a16:creationId xmlns:a16="http://schemas.microsoft.com/office/drawing/2014/main" id="{1CC63988-72A3-4880-8B6B-98604167086C}"/>
                </a:ext>
              </a:extLst>
            </p:cNvPr>
            <p:cNvSpPr/>
            <p:nvPr/>
          </p:nvSpPr>
          <p:spPr>
            <a:xfrm>
              <a:off x="0" y="-205740"/>
              <a:ext cx="3429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btfpColumnIndicator705137">
              <a:extLst>
                <a:ext uri="{FF2B5EF4-FFF2-40B4-BE49-F238E27FC236}">
                  <a16:creationId xmlns:a16="http://schemas.microsoft.com/office/drawing/2014/main" id="{D6A9FB12-CB23-4202-8EC1-E0B8FB251DB3}"/>
                </a:ext>
              </a:extLst>
            </p:cNvPr>
            <p:cNvCxnSpPr/>
            <p:nvPr/>
          </p:nvCxnSpPr>
          <p:spPr>
            <a:xfrm flipV="1">
              <a:off x="11887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189329">
              <a:extLst>
                <a:ext uri="{FF2B5EF4-FFF2-40B4-BE49-F238E27FC236}">
                  <a16:creationId xmlns:a16="http://schemas.microsoft.com/office/drawing/2014/main" id="{C359DA5E-4CF9-4158-9427-96F81B8B2EE8}"/>
                </a:ext>
              </a:extLst>
            </p:cNvPr>
            <p:cNvCxnSpPr/>
            <p:nvPr/>
          </p:nvCxnSpPr>
          <p:spPr>
            <a:xfrm flipV="1">
              <a:off x="342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E509462-EE56-46AB-A99F-EB9991645F38}"/>
              </a:ext>
            </a:extLst>
          </p:cNvPr>
          <p:cNvSpPr>
            <a:spLocks noGrp="1"/>
          </p:cNvSpPr>
          <p:nvPr>
            <p:ph type="title"/>
          </p:nvPr>
        </p:nvSpPr>
        <p:spPr/>
        <p:txBody>
          <a:bodyPr/>
          <a:lstStyle/>
          <a:p>
            <a:r>
              <a:rPr lang="en-US" dirty="0"/>
              <a:t>Net Zero for the Town of Ashland</a:t>
            </a:r>
          </a:p>
        </p:txBody>
      </p:sp>
      <p:grpSp>
        <p:nvGrpSpPr>
          <p:cNvPr id="32" name="Group 31">
            <a:extLst>
              <a:ext uri="{FF2B5EF4-FFF2-40B4-BE49-F238E27FC236}">
                <a16:creationId xmlns:a16="http://schemas.microsoft.com/office/drawing/2014/main" id="{2E21EF9E-D9EF-4B40-887B-FBF950186F8A}"/>
              </a:ext>
            </a:extLst>
          </p:cNvPr>
          <p:cNvGrpSpPr/>
          <p:nvPr/>
        </p:nvGrpSpPr>
        <p:grpSpPr>
          <a:xfrm>
            <a:off x="450850" y="2286097"/>
            <a:ext cx="11215663" cy="1015663"/>
            <a:chOff x="660400" y="1454150"/>
            <a:chExt cx="11215663" cy="1457256"/>
          </a:xfrm>
        </p:grpSpPr>
        <p:sp>
          <p:nvSpPr>
            <p:cNvPr id="14" name="btfpNumberBubble915541">
              <a:extLst>
                <a:ext uri="{FF2B5EF4-FFF2-40B4-BE49-F238E27FC236}">
                  <a16:creationId xmlns:a16="http://schemas.microsoft.com/office/drawing/2014/main" id="{0C879ECD-51D1-4429-A5BF-21F087276CB3}"/>
                </a:ext>
              </a:extLst>
            </p:cNvPr>
            <p:cNvSpPr/>
            <p:nvPr/>
          </p:nvSpPr>
          <p:spPr>
            <a:xfrm>
              <a:off x="660400" y="1454150"/>
              <a:ext cx="365760" cy="524786"/>
            </a:xfrm>
            <a:prstGeom prst="ellipse">
              <a:avLst/>
            </a:prstGeom>
            <a:solidFill>
              <a:srgbClr val="FFFFFF"/>
            </a:solidFill>
            <a:ln w="19050">
              <a:solidFill>
                <a:srgbClr val="8BAA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2000" b="1" dirty="0">
                  <a:solidFill>
                    <a:srgbClr val="8BAA00"/>
                  </a:solidFill>
                </a:rPr>
                <a:t>2</a:t>
              </a:r>
            </a:p>
          </p:txBody>
        </p:sp>
        <p:sp>
          <p:nvSpPr>
            <p:cNvPr id="31" name="TextBox 30">
              <a:extLst>
                <a:ext uri="{FF2B5EF4-FFF2-40B4-BE49-F238E27FC236}">
                  <a16:creationId xmlns:a16="http://schemas.microsoft.com/office/drawing/2014/main" id="{218BFFD3-331B-45BA-820E-FAC2431CDE62}"/>
                </a:ext>
              </a:extLst>
            </p:cNvPr>
            <p:cNvSpPr txBox="1"/>
            <p:nvPr/>
          </p:nvSpPr>
          <p:spPr>
            <a:xfrm>
              <a:off x="1066800" y="1454150"/>
              <a:ext cx="10809263" cy="1457256"/>
            </a:xfrm>
            <a:prstGeom prst="rect">
              <a:avLst/>
            </a:prstGeom>
            <a:noFill/>
          </p:spPr>
          <p:txBody>
            <a:bodyPr wrap="square">
              <a:spAutoFit/>
            </a:bodyPr>
            <a:lstStyle/>
            <a:p>
              <a:r>
                <a:rPr lang="en-US" sz="2000" b="1" dirty="0">
                  <a:solidFill>
                    <a:srgbClr val="8BAA00"/>
                  </a:solidFill>
                </a:rPr>
                <a:t>Life Cycle Cost Analysis</a:t>
              </a:r>
              <a:endParaRPr lang="en-US" sz="2000" b="1" dirty="0"/>
            </a:p>
            <a:p>
              <a:r>
                <a:rPr lang="en-US" sz="2000" dirty="0"/>
                <a:t>Requires financial evaluations to consider upfront cost, operating cost and viable life of the asset. Rather than just the cost of acquisition.</a:t>
              </a:r>
            </a:p>
          </p:txBody>
        </p:sp>
      </p:grpSp>
      <p:grpSp>
        <p:nvGrpSpPr>
          <p:cNvPr id="33" name="Group 32">
            <a:extLst>
              <a:ext uri="{FF2B5EF4-FFF2-40B4-BE49-F238E27FC236}">
                <a16:creationId xmlns:a16="http://schemas.microsoft.com/office/drawing/2014/main" id="{B1AD3A44-1BB8-43FD-B402-EF973438641A}"/>
              </a:ext>
            </a:extLst>
          </p:cNvPr>
          <p:cNvGrpSpPr/>
          <p:nvPr/>
        </p:nvGrpSpPr>
        <p:grpSpPr>
          <a:xfrm>
            <a:off x="450850" y="3385659"/>
            <a:ext cx="11215663" cy="707886"/>
            <a:chOff x="660400" y="1454150"/>
            <a:chExt cx="11215663" cy="707886"/>
          </a:xfrm>
        </p:grpSpPr>
        <p:sp>
          <p:nvSpPr>
            <p:cNvPr id="34" name="btfpNumberBubble915541">
              <a:extLst>
                <a:ext uri="{FF2B5EF4-FFF2-40B4-BE49-F238E27FC236}">
                  <a16:creationId xmlns:a16="http://schemas.microsoft.com/office/drawing/2014/main" id="{C3E4CA0F-BD8E-447A-8EE4-5B97C46C5F04}"/>
                </a:ext>
              </a:extLst>
            </p:cNvPr>
            <p:cNvSpPr/>
            <p:nvPr/>
          </p:nvSpPr>
          <p:spPr>
            <a:xfrm>
              <a:off x="660400" y="1454150"/>
              <a:ext cx="365760" cy="365760"/>
            </a:xfrm>
            <a:prstGeom prst="ellipse">
              <a:avLst/>
            </a:prstGeom>
            <a:solidFill>
              <a:srgbClr val="FFFFFF"/>
            </a:solidFill>
            <a:ln w="19050">
              <a:solidFill>
                <a:srgbClr val="8BAA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2000" b="1" dirty="0">
                  <a:solidFill>
                    <a:srgbClr val="8BAA00"/>
                  </a:solidFill>
                </a:rPr>
                <a:t>3</a:t>
              </a:r>
            </a:p>
          </p:txBody>
        </p:sp>
        <p:sp>
          <p:nvSpPr>
            <p:cNvPr id="35" name="TextBox 34">
              <a:extLst>
                <a:ext uri="{FF2B5EF4-FFF2-40B4-BE49-F238E27FC236}">
                  <a16:creationId xmlns:a16="http://schemas.microsoft.com/office/drawing/2014/main" id="{B62F6204-C574-4FF6-8B30-F6F9BA8DD90C}"/>
                </a:ext>
              </a:extLst>
            </p:cNvPr>
            <p:cNvSpPr txBox="1"/>
            <p:nvPr/>
          </p:nvSpPr>
          <p:spPr>
            <a:xfrm>
              <a:off x="1066801" y="1454150"/>
              <a:ext cx="10809262" cy="707886"/>
            </a:xfrm>
            <a:prstGeom prst="rect">
              <a:avLst/>
            </a:prstGeom>
            <a:noFill/>
          </p:spPr>
          <p:txBody>
            <a:bodyPr wrap="square">
              <a:spAutoFit/>
            </a:bodyPr>
            <a:lstStyle/>
            <a:p>
              <a:r>
                <a:rPr lang="en-US" sz="2000" b="1" dirty="0">
                  <a:solidFill>
                    <a:srgbClr val="8BAA00"/>
                  </a:solidFill>
                </a:rPr>
                <a:t>No Rip and Replace</a:t>
              </a:r>
              <a:endParaRPr lang="en-US" sz="2000" b="1" dirty="0"/>
            </a:p>
            <a:p>
              <a:r>
                <a:rPr lang="en-US" sz="2000" b="1" dirty="0"/>
                <a:t>Does not require replacement </a:t>
              </a:r>
              <a:r>
                <a:rPr lang="en-US" sz="2000" dirty="0"/>
                <a:t>of existing systems during their effective life</a:t>
              </a:r>
            </a:p>
          </p:txBody>
        </p:sp>
      </p:grpSp>
      <p:grpSp>
        <p:nvGrpSpPr>
          <p:cNvPr id="36" name="Group 35">
            <a:extLst>
              <a:ext uri="{FF2B5EF4-FFF2-40B4-BE49-F238E27FC236}">
                <a16:creationId xmlns:a16="http://schemas.microsoft.com/office/drawing/2014/main" id="{76041B86-1C34-4B3E-9CC6-C5E4984C8CDD}"/>
              </a:ext>
            </a:extLst>
          </p:cNvPr>
          <p:cNvGrpSpPr/>
          <p:nvPr/>
        </p:nvGrpSpPr>
        <p:grpSpPr>
          <a:xfrm>
            <a:off x="450850" y="4177444"/>
            <a:ext cx="11268026" cy="707886"/>
            <a:chOff x="660400" y="1454150"/>
            <a:chExt cx="11268026" cy="707886"/>
          </a:xfrm>
        </p:grpSpPr>
        <p:sp>
          <p:nvSpPr>
            <p:cNvPr id="37" name="btfpNumberBubble915541">
              <a:extLst>
                <a:ext uri="{FF2B5EF4-FFF2-40B4-BE49-F238E27FC236}">
                  <a16:creationId xmlns:a16="http://schemas.microsoft.com/office/drawing/2014/main" id="{BBF2D1BF-D8FE-48A3-B2A8-8AC888BD8C93}"/>
                </a:ext>
              </a:extLst>
            </p:cNvPr>
            <p:cNvSpPr/>
            <p:nvPr/>
          </p:nvSpPr>
          <p:spPr>
            <a:xfrm>
              <a:off x="660400" y="1454150"/>
              <a:ext cx="365760" cy="365760"/>
            </a:xfrm>
            <a:prstGeom prst="ellipse">
              <a:avLst/>
            </a:prstGeom>
            <a:solidFill>
              <a:srgbClr val="FFFFFF"/>
            </a:solidFill>
            <a:ln w="19050">
              <a:solidFill>
                <a:srgbClr val="8BAA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2000" b="1" dirty="0">
                  <a:solidFill>
                    <a:srgbClr val="8BAA00"/>
                  </a:solidFill>
                </a:rPr>
                <a:t>4</a:t>
              </a:r>
            </a:p>
          </p:txBody>
        </p:sp>
        <p:sp>
          <p:nvSpPr>
            <p:cNvPr id="38" name="TextBox 37">
              <a:extLst>
                <a:ext uri="{FF2B5EF4-FFF2-40B4-BE49-F238E27FC236}">
                  <a16:creationId xmlns:a16="http://schemas.microsoft.com/office/drawing/2014/main" id="{CF5B74AC-53C6-475D-95CB-B21B59A12B18}"/>
                </a:ext>
              </a:extLst>
            </p:cNvPr>
            <p:cNvSpPr txBox="1"/>
            <p:nvPr/>
          </p:nvSpPr>
          <p:spPr>
            <a:xfrm>
              <a:off x="1066800" y="1454150"/>
              <a:ext cx="10861626" cy="707886"/>
            </a:xfrm>
            <a:prstGeom prst="rect">
              <a:avLst/>
            </a:prstGeom>
            <a:noFill/>
          </p:spPr>
          <p:txBody>
            <a:bodyPr wrap="square">
              <a:spAutoFit/>
            </a:bodyPr>
            <a:lstStyle/>
            <a:p>
              <a:r>
                <a:rPr lang="en-US" sz="2000" b="1" dirty="0">
                  <a:solidFill>
                    <a:srgbClr val="8BAA00"/>
                  </a:solidFill>
                </a:rPr>
                <a:t>Sensible exemptions </a:t>
              </a:r>
              <a:endParaRPr lang="en-US" sz="2000" b="1" dirty="0"/>
            </a:p>
            <a:p>
              <a:r>
                <a:rPr lang="en-US" sz="2000" dirty="0"/>
                <a:t>Decision makers are not painted into a corner</a:t>
              </a:r>
            </a:p>
          </p:txBody>
        </p:sp>
      </p:grpSp>
      <p:grpSp>
        <p:nvGrpSpPr>
          <p:cNvPr id="39" name="Group 38">
            <a:extLst>
              <a:ext uri="{FF2B5EF4-FFF2-40B4-BE49-F238E27FC236}">
                <a16:creationId xmlns:a16="http://schemas.microsoft.com/office/drawing/2014/main" id="{B26F7EB8-3515-4233-8C37-0D5334C9F59A}"/>
              </a:ext>
            </a:extLst>
          </p:cNvPr>
          <p:cNvGrpSpPr/>
          <p:nvPr/>
        </p:nvGrpSpPr>
        <p:grpSpPr>
          <a:xfrm>
            <a:off x="450850" y="4969230"/>
            <a:ext cx="11425214" cy="707886"/>
            <a:chOff x="660400" y="1454150"/>
            <a:chExt cx="11425214" cy="707886"/>
          </a:xfrm>
        </p:grpSpPr>
        <p:sp>
          <p:nvSpPr>
            <p:cNvPr id="40" name="btfpNumberBubble915541">
              <a:extLst>
                <a:ext uri="{FF2B5EF4-FFF2-40B4-BE49-F238E27FC236}">
                  <a16:creationId xmlns:a16="http://schemas.microsoft.com/office/drawing/2014/main" id="{02B65679-A186-4214-BEB6-1123B2E2BCFE}"/>
                </a:ext>
              </a:extLst>
            </p:cNvPr>
            <p:cNvSpPr/>
            <p:nvPr/>
          </p:nvSpPr>
          <p:spPr>
            <a:xfrm>
              <a:off x="660400" y="1454150"/>
              <a:ext cx="365760" cy="365760"/>
            </a:xfrm>
            <a:prstGeom prst="ellipse">
              <a:avLst/>
            </a:prstGeom>
            <a:solidFill>
              <a:srgbClr val="FFFFFF"/>
            </a:solidFill>
            <a:ln w="19050">
              <a:solidFill>
                <a:srgbClr val="8BAA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2000" b="1" dirty="0">
                  <a:solidFill>
                    <a:srgbClr val="8BAA00"/>
                  </a:solidFill>
                </a:rPr>
                <a:t>5</a:t>
              </a:r>
            </a:p>
          </p:txBody>
        </p:sp>
        <p:sp>
          <p:nvSpPr>
            <p:cNvPr id="41" name="TextBox 40">
              <a:extLst>
                <a:ext uri="{FF2B5EF4-FFF2-40B4-BE49-F238E27FC236}">
                  <a16:creationId xmlns:a16="http://schemas.microsoft.com/office/drawing/2014/main" id="{46C734CE-0C9B-43B3-AE70-87056F0C743D}"/>
                </a:ext>
              </a:extLst>
            </p:cNvPr>
            <p:cNvSpPr txBox="1"/>
            <p:nvPr/>
          </p:nvSpPr>
          <p:spPr>
            <a:xfrm>
              <a:off x="1066800" y="1454150"/>
              <a:ext cx="11018814" cy="707886"/>
            </a:xfrm>
            <a:prstGeom prst="rect">
              <a:avLst/>
            </a:prstGeom>
            <a:noFill/>
          </p:spPr>
          <p:txBody>
            <a:bodyPr wrap="square">
              <a:spAutoFit/>
            </a:bodyPr>
            <a:lstStyle/>
            <a:p>
              <a:r>
                <a:rPr lang="en-US" sz="2000" b="1" dirty="0">
                  <a:solidFill>
                    <a:srgbClr val="8BAA00"/>
                  </a:solidFill>
                </a:rPr>
                <a:t>Allows time for implementation</a:t>
              </a:r>
              <a:endParaRPr lang="en-US" sz="2000" b="1" dirty="0"/>
            </a:p>
            <a:p>
              <a:r>
                <a:rPr lang="en-US" sz="2000" b="1" dirty="0"/>
                <a:t>12 months </a:t>
              </a:r>
              <a:r>
                <a:rPr lang="en-US" sz="2000" dirty="0"/>
                <a:t>before effectiveness to support the transition</a:t>
              </a:r>
            </a:p>
          </p:txBody>
        </p:sp>
      </p:grpSp>
      <p:grpSp>
        <p:nvGrpSpPr>
          <p:cNvPr id="42" name="Group 41">
            <a:extLst>
              <a:ext uri="{FF2B5EF4-FFF2-40B4-BE49-F238E27FC236}">
                <a16:creationId xmlns:a16="http://schemas.microsoft.com/office/drawing/2014/main" id="{46A0761B-B253-4B63-9D50-1AF439C75C24}"/>
              </a:ext>
            </a:extLst>
          </p:cNvPr>
          <p:cNvGrpSpPr/>
          <p:nvPr/>
        </p:nvGrpSpPr>
        <p:grpSpPr>
          <a:xfrm>
            <a:off x="450850" y="1377035"/>
            <a:ext cx="11414076" cy="707886"/>
            <a:chOff x="660400" y="1454150"/>
            <a:chExt cx="11414076" cy="707886"/>
          </a:xfrm>
        </p:grpSpPr>
        <p:sp>
          <p:nvSpPr>
            <p:cNvPr id="43" name="btfpNumberBubble915541">
              <a:extLst>
                <a:ext uri="{FF2B5EF4-FFF2-40B4-BE49-F238E27FC236}">
                  <a16:creationId xmlns:a16="http://schemas.microsoft.com/office/drawing/2014/main" id="{2220273B-B25C-49A8-851E-BEFCF3C678E0}"/>
                </a:ext>
              </a:extLst>
            </p:cNvPr>
            <p:cNvSpPr/>
            <p:nvPr/>
          </p:nvSpPr>
          <p:spPr>
            <a:xfrm>
              <a:off x="660400" y="1454150"/>
              <a:ext cx="365760" cy="365760"/>
            </a:xfrm>
            <a:prstGeom prst="ellipse">
              <a:avLst/>
            </a:prstGeom>
            <a:solidFill>
              <a:srgbClr val="FFFFFF"/>
            </a:solidFill>
            <a:ln w="19050">
              <a:solidFill>
                <a:srgbClr val="8BAA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2000" b="1" dirty="0">
                  <a:solidFill>
                    <a:srgbClr val="8BAA00"/>
                  </a:solidFill>
                </a:rPr>
                <a:t>1</a:t>
              </a:r>
            </a:p>
          </p:txBody>
        </p:sp>
        <p:sp>
          <p:nvSpPr>
            <p:cNvPr id="44" name="TextBox 43">
              <a:extLst>
                <a:ext uri="{FF2B5EF4-FFF2-40B4-BE49-F238E27FC236}">
                  <a16:creationId xmlns:a16="http://schemas.microsoft.com/office/drawing/2014/main" id="{4BC9DF03-E2DA-42B4-9E9A-DFF19DDA1FE9}"/>
                </a:ext>
              </a:extLst>
            </p:cNvPr>
            <p:cNvSpPr txBox="1"/>
            <p:nvPr/>
          </p:nvSpPr>
          <p:spPr>
            <a:xfrm>
              <a:off x="1066799" y="1454150"/>
              <a:ext cx="11007677" cy="707886"/>
            </a:xfrm>
            <a:prstGeom prst="rect">
              <a:avLst/>
            </a:prstGeom>
            <a:noFill/>
          </p:spPr>
          <p:txBody>
            <a:bodyPr wrap="square">
              <a:spAutoFit/>
            </a:bodyPr>
            <a:lstStyle/>
            <a:p>
              <a:r>
                <a:rPr lang="en-US" sz="2000" b="1" dirty="0">
                  <a:solidFill>
                    <a:srgbClr val="8BAA00"/>
                  </a:solidFill>
                </a:rPr>
                <a:t>Forward Looking</a:t>
              </a:r>
            </a:p>
            <a:p>
              <a:r>
                <a:rPr lang="en-US" sz="2000" dirty="0"/>
                <a:t>Pushes for a shift to Zero green house gas energy use </a:t>
              </a:r>
              <a:r>
                <a:rPr lang="en-US" sz="2000" b="1" dirty="0"/>
                <a:t>only after it is viable</a:t>
              </a:r>
              <a:endParaRPr lang="en-US" sz="2000" dirty="0"/>
            </a:p>
          </p:txBody>
        </p:sp>
      </p:grpSp>
      <p:sp>
        <p:nvSpPr>
          <p:cNvPr id="45" name="btfpBulletedList859093">
            <a:extLst>
              <a:ext uri="{FF2B5EF4-FFF2-40B4-BE49-F238E27FC236}">
                <a16:creationId xmlns:a16="http://schemas.microsoft.com/office/drawing/2014/main" id="{B7A3859A-1B01-4D5E-B21B-4FBD67D41137}"/>
              </a:ext>
            </a:extLst>
          </p:cNvPr>
          <p:cNvSpPr txBox="1"/>
          <p:nvPr>
            <p:custDataLst>
              <p:tags r:id="rId1"/>
            </p:custDataLst>
          </p:nvPr>
        </p:nvSpPr>
        <p:spPr>
          <a:xfrm>
            <a:off x="342900" y="5823165"/>
            <a:ext cx="11544300" cy="584775"/>
          </a:xfrm>
          <a:prstGeom prst="rect">
            <a:avLst/>
          </a:prstGeom>
          <a:noFill/>
        </p:spPr>
        <p:txBody>
          <a:bodyPr vert="horz" wrap="square" rtlCol="0">
            <a:spAutoFit/>
          </a:bodyPr>
          <a:lstStyle/>
          <a:p>
            <a:pPr algn="ctr"/>
            <a:r>
              <a:rPr lang="en-US" sz="3200" b="1" dirty="0">
                <a:solidFill>
                  <a:srgbClr val="8BAA00"/>
                </a:solidFill>
              </a:rPr>
              <a:t>The town needs to set the example</a:t>
            </a:r>
          </a:p>
        </p:txBody>
      </p:sp>
    </p:spTree>
    <p:extLst>
      <p:ext uri="{BB962C8B-B14F-4D97-AF65-F5344CB8AC3E}">
        <p14:creationId xmlns:p14="http://schemas.microsoft.com/office/powerpoint/2010/main" val="196732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67E16ABF-B687-4DEF-B578-FE436EBB65E0}"/>
              </a:ext>
            </a:extLst>
          </p:cNvPr>
          <p:cNvGrpSpPr/>
          <p:nvPr/>
        </p:nvGrpSpPr>
        <p:grpSpPr>
          <a:xfrm>
            <a:off x="0" y="6926580"/>
            <a:ext cx="12192000" cy="137160"/>
            <a:chOff x="0" y="6926580"/>
            <a:chExt cx="12192000" cy="137160"/>
          </a:xfrm>
        </p:grpSpPr>
        <p:sp>
          <p:nvSpPr>
            <p:cNvPr id="11" name="btfpColumnGapBlocker780109">
              <a:extLst>
                <a:ext uri="{FF2B5EF4-FFF2-40B4-BE49-F238E27FC236}">
                  <a16:creationId xmlns:a16="http://schemas.microsoft.com/office/drawing/2014/main" id="{5D3BF555-CE41-4996-A5D5-8E7B71118106}"/>
                </a:ext>
              </a:extLst>
            </p:cNvPr>
            <p:cNvSpPr/>
            <p:nvPr/>
          </p:nvSpPr>
          <p:spPr>
            <a:xfrm>
              <a:off x="11887200" y="6926580"/>
              <a:ext cx="3048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tfpColumnGapBlocker803438">
              <a:extLst>
                <a:ext uri="{FF2B5EF4-FFF2-40B4-BE49-F238E27FC236}">
                  <a16:creationId xmlns:a16="http://schemas.microsoft.com/office/drawing/2014/main" id="{25BFAA2E-7283-40D0-9563-54156D031BD5}"/>
                </a:ext>
              </a:extLst>
            </p:cNvPr>
            <p:cNvSpPr/>
            <p:nvPr/>
          </p:nvSpPr>
          <p:spPr>
            <a:xfrm>
              <a:off x="0" y="6926580"/>
              <a:ext cx="3429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btfpColumnIndicator580898">
              <a:extLst>
                <a:ext uri="{FF2B5EF4-FFF2-40B4-BE49-F238E27FC236}">
                  <a16:creationId xmlns:a16="http://schemas.microsoft.com/office/drawing/2014/main" id="{F32632D9-86EF-40F5-9093-2C8D6ABB81CE}"/>
                </a:ext>
              </a:extLst>
            </p:cNvPr>
            <p:cNvCxnSpPr/>
            <p:nvPr/>
          </p:nvCxnSpPr>
          <p:spPr>
            <a:xfrm flipV="1">
              <a:off x="11887200"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159608">
              <a:extLst>
                <a:ext uri="{FF2B5EF4-FFF2-40B4-BE49-F238E27FC236}">
                  <a16:creationId xmlns:a16="http://schemas.microsoft.com/office/drawing/2014/main" id="{4B9C743F-2578-43EA-985D-2AF07574D9F2}"/>
                </a:ext>
              </a:extLst>
            </p:cNvPr>
            <p:cNvCxnSpPr/>
            <p:nvPr/>
          </p:nvCxnSpPr>
          <p:spPr>
            <a:xfrm flipV="1">
              <a:off x="342900" y="692658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btfpColumnIndicatorGroup1">
            <a:extLst>
              <a:ext uri="{FF2B5EF4-FFF2-40B4-BE49-F238E27FC236}">
                <a16:creationId xmlns:a16="http://schemas.microsoft.com/office/drawing/2014/main" id="{E53686A2-BEA3-4CA9-97CF-87CBFD161B6A}"/>
              </a:ext>
            </a:extLst>
          </p:cNvPr>
          <p:cNvGrpSpPr/>
          <p:nvPr/>
        </p:nvGrpSpPr>
        <p:grpSpPr>
          <a:xfrm>
            <a:off x="0" y="-205740"/>
            <a:ext cx="12192000" cy="137160"/>
            <a:chOff x="0" y="-205740"/>
            <a:chExt cx="12192000" cy="137160"/>
          </a:xfrm>
        </p:grpSpPr>
        <p:sp>
          <p:nvSpPr>
            <p:cNvPr id="9" name="btfpColumnGapBlocker698606">
              <a:extLst>
                <a:ext uri="{FF2B5EF4-FFF2-40B4-BE49-F238E27FC236}">
                  <a16:creationId xmlns:a16="http://schemas.microsoft.com/office/drawing/2014/main" id="{5DCA8283-B04B-4185-8E5B-2B58BE307BB6}"/>
                </a:ext>
              </a:extLst>
            </p:cNvPr>
            <p:cNvSpPr/>
            <p:nvPr/>
          </p:nvSpPr>
          <p:spPr>
            <a:xfrm>
              <a:off x="11887200" y="-205740"/>
              <a:ext cx="3048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tfpColumnGapBlocker791852">
              <a:extLst>
                <a:ext uri="{FF2B5EF4-FFF2-40B4-BE49-F238E27FC236}">
                  <a16:creationId xmlns:a16="http://schemas.microsoft.com/office/drawing/2014/main" id="{44D3585B-F4FC-479A-A2AB-8517029E8E7D}"/>
                </a:ext>
              </a:extLst>
            </p:cNvPr>
            <p:cNvSpPr/>
            <p:nvPr/>
          </p:nvSpPr>
          <p:spPr>
            <a:xfrm>
              <a:off x="0" y="-205740"/>
              <a:ext cx="342900" cy="137160"/>
            </a:xfrm>
            <a:prstGeom prst="rect">
              <a:avLst/>
            </a:prstGeom>
            <a:pattFill prst="ltUpDiag">
              <a:fgClr>
                <a:srgbClr val="333333">
                  <a:alpha val="50000"/>
                </a:srgbClr>
              </a:fgClr>
              <a:bgClr>
                <a:srgbClr val="FFFFFF">
                  <a:alpha val="50000"/>
                </a:srgbClr>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btfpColumnIndicator645094">
              <a:extLst>
                <a:ext uri="{FF2B5EF4-FFF2-40B4-BE49-F238E27FC236}">
                  <a16:creationId xmlns:a16="http://schemas.microsoft.com/office/drawing/2014/main" id="{B6DC7E32-44E5-412F-A85B-03F98D0C370C}"/>
                </a:ext>
              </a:extLst>
            </p:cNvPr>
            <p:cNvCxnSpPr/>
            <p:nvPr/>
          </p:nvCxnSpPr>
          <p:spPr>
            <a:xfrm flipV="1">
              <a:off x="11887200"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btfpColumnIndicator823581">
              <a:extLst>
                <a:ext uri="{FF2B5EF4-FFF2-40B4-BE49-F238E27FC236}">
                  <a16:creationId xmlns:a16="http://schemas.microsoft.com/office/drawing/2014/main" id="{CA433E97-2FDA-4362-9D69-105863ACBDBB}"/>
                </a:ext>
              </a:extLst>
            </p:cNvPr>
            <p:cNvCxnSpPr/>
            <p:nvPr/>
          </p:nvCxnSpPr>
          <p:spPr>
            <a:xfrm flipV="1">
              <a:off x="342900" y="-205740"/>
              <a:ext cx="0" cy="137160"/>
            </a:xfrm>
            <a:prstGeom prst="line">
              <a:avLst/>
            </a:prstGeom>
            <a:ln w="3175" cap="flat" cmpd="sng" algn="ctr">
              <a:solidFill>
                <a:srgbClr val="B4B4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btfpLayoutConfig" hidden="1"/>
          <p:cNvSpPr txBox="1"/>
          <p:nvPr/>
        </p:nvSpPr>
        <p:spPr bwMode="gray">
          <a:xfrm>
            <a:off x="12700" y="12700"/>
            <a:ext cx="431776" cy="88092"/>
          </a:xfrm>
          <a:prstGeom prst="rect">
            <a:avLst/>
          </a:prstGeom>
          <a:noFill/>
        </p:spPr>
        <p:txBody>
          <a:bodyPr vert="horz" wrap="none" lIns="36000" tIns="36000" rIns="36000" bIns="36000" rtlCol="0">
            <a:spAutoFit/>
          </a:bodyPr>
          <a:lstStyle/>
          <a:p>
            <a:pPr marL="0" indent="0">
              <a:buNone/>
            </a:pPr>
            <a:r>
              <a:rPr lang="en-US" sz="100" dirty="0">
                <a:solidFill>
                  <a:srgbClr val="FFFFFF">
                    <a:alpha val="0"/>
                  </a:srgbClr>
                </a:solidFill>
              </a:rPr>
              <a:t>overall_0_131600703282246985 columns_1_131600694444874709 </a:t>
            </a:r>
          </a:p>
        </p:txBody>
      </p:sp>
      <p:sp>
        <p:nvSpPr>
          <p:cNvPr id="10" name="TextBox 9"/>
          <p:cNvSpPr txBox="1"/>
          <p:nvPr/>
        </p:nvSpPr>
        <p:spPr bwMode="gray">
          <a:xfrm>
            <a:off x="334963" y="4052072"/>
            <a:ext cx="7179777" cy="1180699"/>
          </a:xfrm>
          <a:prstGeom prst="rect">
            <a:avLst/>
          </a:prstGeom>
          <a:noFill/>
        </p:spPr>
        <p:txBody>
          <a:bodyPr wrap="none" lIns="36000" tIns="36000" rIns="36000" bIns="36000" rtlCol="0">
            <a:spAutoFit/>
          </a:bodyPr>
          <a:lstStyle/>
          <a:p>
            <a:pPr marL="0" indent="0">
              <a:buNone/>
            </a:pPr>
            <a:r>
              <a:rPr lang="en-US" sz="7200" dirty="0">
                <a:solidFill>
                  <a:srgbClr val="8BAA00"/>
                </a:solidFill>
              </a:rPr>
              <a:t>Backup – Article 13</a:t>
            </a:r>
          </a:p>
        </p:txBody>
      </p:sp>
      <p:grpSp>
        <p:nvGrpSpPr>
          <p:cNvPr id="30" name="Group 29"/>
          <p:cNvGrpSpPr/>
          <p:nvPr/>
        </p:nvGrpSpPr>
        <p:grpSpPr>
          <a:xfrm>
            <a:off x="340468" y="5228220"/>
            <a:ext cx="11517550" cy="784522"/>
            <a:chOff x="340468" y="5415999"/>
            <a:chExt cx="11517550" cy="784522"/>
          </a:xfrm>
        </p:grpSpPr>
        <p:sp>
          <p:nvSpPr>
            <p:cNvPr id="23" name="Freeform 22"/>
            <p:cNvSpPr/>
            <p:nvPr/>
          </p:nvSpPr>
          <p:spPr bwMode="gray">
            <a:xfrm>
              <a:off x="340468" y="5415999"/>
              <a:ext cx="8234669" cy="784522"/>
            </a:xfrm>
            <a:custGeom>
              <a:avLst/>
              <a:gdLst>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29905 h 1829905"/>
                <a:gd name="connsiteX1" fmla="*/ 8171234 w 11517549"/>
                <a:gd name="connsiteY1" fmla="*/ 1829905 h 1829905"/>
                <a:gd name="connsiteX2" fmla="*/ 9105089 w 11517549"/>
                <a:gd name="connsiteY2" fmla="*/ 1105 h 1829905"/>
                <a:gd name="connsiteX3" fmla="*/ 7704306 w 11517549"/>
                <a:gd name="connsiteY3" fmla="*/ 147020 h 1829905"/>
                <a:gd name="connsiteX4" fmla="*/ 7247106 w 11517549"/>
                <a:gd name="connsiteY4" fmla="*/ 88654 h 1829905"/>
                <a:gd name="connsiteX5" fmla="*/ 9244255 w 11517549"/>
                <a:gd name="connsiteY5" fmla="*/ 73368 h 1829905"/>
                <a:gd name="connsiteX6" fmla="*/ 8599251 w 11517549"/>
                <a:gd name="connsiteY6" fmla="*/ 1829905 h 1829905"/>
                <a:gd name="connsiteX7" fmla="*/ 11517549 w 11517549"/>
                <a:gd name="connsiteY7" fmla="*/ 1829905 h 1829905"/>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283074 h 2283074"/>
                <a:gd name="connsiteX1" fmla="*/ 8171234 w 11517549"/>
                <a:gd name="connsiteY1" fmla="*/ 2283074 h 2283074"/>
                <a:gd name="connsiteX2" fmla="*/ 9105089 w 11517549"/>
                <a:gd name="connsiteY2" fmla="*/ 454274 h 2283074"/>
                <a:gd name="connsiteX3" fmla="*/ 7704306 w 11517549"/>
                <a:gd name="connsiteY3" fmla="*/ 600189 h 2283074"/>
                <a:gd name="connsiteX4" fmla="*/ 7247106 w 11517549"/>
                <a:gd name="connsiteY4" fmla="*/ 541823 h 2283074"/>
                <a:gd name="connsiteX5" fmla="*/ 9527905 w 11517549"/>
                <a:gd name="connsiteY5" fmla="*/ 336193 h 2283074"/>
                <a:gd name="connsiteX6" fmla="*/ 8599251 w 11517549"/>
                <a:gd name="connsiteY6" fmla="*/ 2283074 h 2283074"/>
                <a:gd name="connsiteX7" fmla="*/ 11517549 w 11517549"/>
                <a:gd name="connsiteY7" fmla="*/ 2283074 h 2283074"/>
                <a:gd name="connsiteX0" fmla="*/ 0 w 11517549"/>
                <a:gd name="connsiteY0" fmla="*/ 2343828 h 2343828"/>
                <a:gd name="connsiteX1" fmla="*/ 8171234 w 11517549"/>
                <a:gd name="connsiteY1" fmla="*/ 2343828 h 2343828"/>
                <a:gd name="connsiteX2" fmla="*/ 9105089 w 11517549"/>
                <a:gd name="connsiteY2" fmla="*/ 515028 h 2343828"/>
                <a:gd name="connsiteX3" fmla="*/ 7704306 w 11517549"/>
                <a:gd name="connsiteY3" fmla="*/ 660943 h 2343828"/>
                <a:gd name="connsiteX4" fmla="*/ 7247106 w 11517549"/>
                <a:gd name="connsiteY4" fmla="*/ 602577 h 2343828"/>
                <a:gd name="connsiteX5" fmla="*/ 9527905 w 11517549"/>
                <a:gd name="connsiteY5" fmla="*/ 396947 h 2343828"/>
                <a:gd name="connsiteX6" fmla="*/ 8599251 w 11517549"/>
                <a:gd name="connsiteY6" fmla="*/ 2343828 h 2343828"/>
                <a:gd name="connsiteX7" fmla="*/ 11517549 w 11517549"/>
                <a:gd name="connsiteY7" fmla="*/ 2343828 h 2343828"/>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704862 h 2704862"/>
                <a:gd name="connsiteX1" fmla="*/ 8171234 w 11517549"/>
                <a:gd name="connsiteY1" fmla="*/ 2704862 h 2704862"/>
                <a:gd name="connsiteX2" fmla="*/ 9105089 w 11517549"/>
                <a:gd name="connsiteY2" fmla="*/ 876062 h 2704862"/>
                <a:gd name="connsiteX3" fmla="*/ 7704306 w 11517549"/>
                <a:gd name="connsiteY3" fmla="*/ 1021977 h 2704862"/>
                <a:gd name="connsiteX4" fmla="*/ 7247106 w 11517549"/>
                <a:gd name="connsiteY4" fmla="*/ 963611 h 2704862"/>
                <a:gd name="connsiteX5" fmla="*/ 9527905 w 11517549"/>
                <a:gd name="connsiteY5" fmla="*/ 757981 h 2704862"/>
                <a:gd name="connsiteX6" fmla="*/ 8599251 w 11517549"/>
                <a:gd name="connsiteY6" fmla="*/ 2704862 h 2704862"/>
                <a:gd name="connsiteX7" fmla="*/ 11517549 w 11517549"/>
                <a:gd name="connsiteY7" fmla="*/ 2704862 h 270486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7704306 w 11517549"/>
                <a:gd name="connsiteY2" fmla="*/ 1098999 h 2781884"/>
                <a:gd name="connsiteX3" fmla="*/ 7247106 w 11517549"/>
                <a:gd name="connsiteY3" fmla="*/ 1040633 h 2781884"/>
                <a:gd name="connsiteX4" fmla="*/ 9527905 w 11517549"/>
                <a:gd name="connsiteY4" fmla="*/ 835003 h 2781884"/>
                <a:gd name="connsiteX5" fmla="*/ 8599251 w 11517549"/>
                <a:gd name="connsiteY5" fmla="*/ 2781884 h 2781884"/>
                <a:gd name="connsiteX6" fmla="*/ 11517549 w 11517549"/>
                <a:gd name="connsiteY6" fmla="*/ 2781884 h 2781884"/>
                <a:gd name="connsiteX0" fmla="*/ 0 w 11517549"/>
                <a:gd name="connsiteY0" fmla="*/ 1741251 h 1741251"/>
                <a:gd name="connsiteX1" fmla="*/ 8171234 w 11517549"/>
                <a:gd name="connsiteY1" fmla="*/ 1741251 h 1741251"/>
                <a:gd name="connsiteX2" fmla="*/ 7704306 w 11517549"/>
                <a:gd name="connsiteY2" fmla="*/ 58366 h 1741251"/>
                <a:gd name="connsiteX3" fmla="*/ 7247106 w 11517549"/>
                <a:gd name="connsiteY3" fmla="*/ 0 h 1741251"/>
                <a:gd name="connsiteX4" fmla="*/ 8599251 w 11517549"/>
                <a:gd name="connsiteY4" fmla="*/ 1741251 h 1741251"/>
                <a:gd name="connsiteX5" fmla="*/ 11517549 w 11517549"/>
                <a:gd name="connsiteY5" fmla="*/ 1741251 h 1741251"/>
                <a:gd name="connsiteX0" fmla="*/ 0 w 11517549"/>
                <a:gd name="connsiteY0" fmla="*/ 2240361 h 2240361"/>
                <a:gd name="connsiteX1" fmla="*/ 8171234 w 11517549"/>
                <a:gd name="connsiteY1" fmla="*/ 2240361 h 2240361"/>
                <a:gd name="connsiteX2" fmla="*/ 7704306 w 11517549"/>
                <a:gd name="connsiteY2" fmla="*/ 55747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32741 h 2232741"/>
                <a:gd name="connsiteX1" fmla="*/ 8171234 w 11517549"/>
                <a:gd name="connsiteY1" fmla="*/ 2232741 h 2232741"/>
                <a:gd name="connsiteX2" fmla="*/ 82377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2377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19596 w 11517549"/>
                <a:gd name="connsiteY2" fmla="*/ 883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234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234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1525 h 2231525"/>
                <a:gd name="connsiteX1" fmla="*/ 8171234 w 11517549"/>
                <a:gd name="connsiteY1" fmla="*/ 2231525 h 2231525"/>
                <a:gd name="connsiteX2" fmla="*/ 8123406 w 11517549"/>
                <a:gd name="connsiteY2" fmla="*/ 0 h 2231525"/>
                <a:gd name="connsiteX3" fmla="*/ 8571612 w 11517549"/>
                <a:gd name="connsiteY3" fmla="*/ 391027 h 2231525"/>
                <a:gd name="connsiteX4" fmla="*/ 8599251 w 11517549"/>
                <a:gd name="connsiteY4" fmla="*/ 2231525 h 2231525"/>
                <a:gd name="connsiteX5" fmla="*/ 11517549 w 11517549"/>
                <a:gd name="connsiteY5" fmla="*/ 2231525 h 2231525"/>
                <a:gd name="connsiteX0" fmla="*/ 0 w 11517549"/>
                <a:gd name="connsiteY0" fmla="*/ 2231525 h 2231525"/>
                <a:gd name="connsiteX1" fmla="*/ 8171234 w 11517549"/>
                <a:gd name="connsiteY1" fmla="*/ 2231525 h 2231525"/>
                <a:gd name="connsiteX2" fmla="*/ 8123406 w 11517549"/>
                <a:gd name="connsiteY2" fmla="*/ 0 h 2231525"/>
                <a:gd name="connsiteX3" fmla="*/ 8591599 w 11517549"/>
                <a:gd name="connsiteY3" fmla="*/ 1807597 h 2231525"/>
                <a:gd name="connsiteX4" fmla="*/ 8599251 w 11517549"/>
                <a:gd name="connsiteY4" fmla="*/ 2231525 h 2231525"/>
                <a:gd name="connsiteX5" fmla="*/ 11517549 w 11517549"/>
                <a:gd name="connsiteY5" fmla="*/ 2231525 h 2231525"/>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9251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9251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4488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4488 w 11517549"/>
                <a:gd name="connsiteY4" fmla="*/ 423928 h 423928"/>
                <a:gd name="connsiteX5" fmla="*/ 11517549 w 11517549"/>
                <a:gd name="connsiteY5" fmla="*/ 423928 h 423928"/>
                <a:gd name="connsiteX0" fmla="*/ 0 w 11517549"/>
                <a:gd name="connsiteY0" fmla="*/ 422712 h 422712"/>
                <a:gd name="connsiteX1" fmla="*/ 8171234 w 11517549"/>
                <a:gd name="connsiteY1" fmla="*/ 422712 h 422712"/>
                <a:gd name="connsiteX2" fmla="*/ 8175872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5872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1110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1110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82"/>
                <a:gd name="connsiteX1" fmla="*/ 7853413 w 11517549"/>
                <a:gd name="connsiteY1" fmla="*/ 422782 h 422782"/>
                <a:gd name="connsiteX2" fmla="*/ 8171234 w 11517549"/>
                <a:gd name="connsiteY2" fmla="*/ 422712 h 422782"/>
                <a:gd name="connsiteX3" fmla="*/ 8171110 w 11517549"/>
                <a:gd name="connsiteY3" fmla="*/ 0 h 422782"/>
                <a:gd name="connsiteX4" fmla="*/ 8598743 w 11517549"/>
                <a:gd name="connsiteY4" fmla="*/ 1165 h 422782"/>
                <a:gd name="connsiteX5" fmla="*/ 8594488 w 11517549"/>
                <a:gd name="connsiteY5" fmla="*/ 422712 h 422782"/>
                <a:gd name="connsiteX6" fmla="*/ 11517549 w 11517549"/>
                <a:gd name="connsiteY6"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11517549 w 11517549"/>
                <a:gd name="connsiteY7"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0688 w 11517549"/>
                <a:gd name="connsiteY7" fmla="*/ 420401 h 422782"/>
                <a:gd name="connsiteX8" fmla="*/ 11517549 w 11517549"/>
                <a:gd name="connsiteY8"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0688 w 11517549"/>
                <a:gd name="connsiteY7" fmla="*/ 420401 h 422782"/>
                <a:gd name="connsiteX8" fmla="*/ 9053563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053563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11517549 w 11517549"/>
                <a:gd name="connsiteY8"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332170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144051 w 11517549"/>
                <a:gd name="connsiteY8" fmla="*/ 418019 h 422782"/>
                <a:gd name="connsiteX9" fmla="*/ 9332170 w 11517549"/>
                <a:gd name="connsiteY9" fmla="*/ 420401 h 422782"/>
                <a:gd name="connsiteX10" fmla="*/ 11517549 w 11517549"/>
                <a:gd name="connsiteY10"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013082 w 11517549"/>
                <a:gd name="connsiteY8" fmla="*/ 418019 h 422782"/>
                <a:gd name="connsiteX9" fmla="*/ 9144051 w 11517549"/>
                <a:gd name="connsiteY9" fmla="*/ 41801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144051 w 11517549"/>
                <a:gd name="connsiteY9" fmla="*/ 41801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308358 w 11517549"/>
                <a:gd name="connsiteY9" fmla="*/ 5606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336933 w 11517549"/>
                <a:gd name="connsiteY9" fmla="*/ 1300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13069 w 11517549"/>
                <a:gd name="connsiteY8" fmla="*/ 1300 h 422782"/>
                <a:gd name="connsiteX9" fmla="*/ 9336933 w 11517549"/>
                <a:gd name="connsiteY9" fmla="*/ 1300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517657 w 11517549"/>
                <a:gd name="connsiteY2" fmla="*/ 420401 h 422782"/>
                <a:gd name="connsiteX3" fmla="*/ 7853413 w 11517549"/>
                <a:gd name="connsiteY3" fmla="*/ 422782 h 422782"/>
                <a:gd name="connsiteX4" fmla="*/ 8171234 w 11517549"/>
                <a:gd name="connsiteY4" fmla="*/ 422712 h 422782"/>
                <a:gd name="connsiteX5" fmla="*/ 8171110 w 11517549"/>
                <a:gd name="connsiteY5" fmla="*/ 0 h 422782"/>
                <a:gd name="connsiteX6" fmla="*/ 8598743 w 11517549"/>
                <a:gd name="connsiteY6" fmla="*/ 1165 h 422782"/>
                <a:gd name="connsiteX7" fmla="*/ 8594488 w 11517549"/>
                <a:gd name="connsiteY7" fmla="*/ 422712 h 422782"/>
                <a:gd name="connsiteX8" fmla="*/ 8913069 w 11517549"/>
                <a:gd name="connsiteY8" fmla="*/ 422782 h 422782"/>
                <a:gd name="connsiteX9" fmla="*/ 8913069 w 11517549"/>
                <a:gd name="connsiteY9" fmla="*/ 1300 h 422782"/>
                <a:gd name="connsiteX10" fmla="*/ 9336933 w 11517549"/>
                <a:gd name="connsiteY10" fmla="*/ 1300 h 422782"/>
                <a:gd name="connsiteX11" fmla="*/ 9332170 w 11517549"/>
                <a:gd name="connsiteY11" fmla="*/ 420401 h 422782"/>
                <a:gd name="connsiteX12" fmla="*/ 11517549 w 11517549"/>
                <a:gd name="connsiteY12" fmla="*/ 422712 h 422782"/>
                <a:gd name="connsiteX0" fmla="*/ 0 w 11517549"/>
                <a:gd name="connsiteY0" fmla="*/ 422712 h 422782"/>
                <a:gd name="connsiteX1" fmla="*/ 7431932 w 11517549"/>
                <a:gd name="connsiteY1" fmla="*/ 422782 h 422782"/>
                <a:gd name="connsiteX2" fmla="*/ 7517657 w 11517549"/>
                <a:gd name="connsiteY2" fmla="*/ 420401 h 422782"/>
                <a:gd name="connsiteX3" fmla="*/ 7717682 w 11517549"/>
                <a:gd name="connsiteY3" fmla="*/ 422782 h 422782"/>
                <a:gd name="connsiteX4" fmla="*/ 7853413 w 11517549"/>
                <a:gd name="connsiteY4" fmla="*/ 422782 h 422782"/>
                <a:gd name="connsiteX5" fmla="*/ 8171234 w 11517549"/>
                <a:gd name="connsiteY5" fmla="*/ 422712 h 422782"/>
                <a:gd name="connsiteX6" fmla="*/ 8171110 w 11517549"/>
                <a:gd name="connsiteY6" fmla="*/ 0 h 422782"/>
                <a:gd name="connsiteX7" fmla="*/ 8598743 w 11517549"/>
                <a:gd name="connsiteY7" fmla="*/ 1165 h 422782"/>
                <a:gd name="connsiteX8" fmla="*/ 8594488 w 11517549"/>
                <a:gd name="connsiteY8" fmla="*/ 422712 h 422782"/>
                <a:gd name="connsiteX9" fmla="*/ 8913069 w 11517549"/>
                <a:gd name="connsiteY9" fmla="*/ 422782 h 422782"/>
                <a:gd name="connsiteX10" fmla="*/ 8913069 w 11517549"/>
                <a:gd name="connsiteY10" fmla="*/ 1300 h 422782"/>
                <a:gd name="connsiteX11" fmla="*/ 9336933 w 11517549"/>
                <a:gd name="connsiteY11" fmla="*/ 1300 h 422782"/>
                <a:gd name="connsiteX12" fmla="*/ 9332170 w 11517549"/>
                <a:gd name="connsiteY12" fmla="*/ 420401 h 422782"/>
                <a:gd name="connsiteX13" fmla="*/ 11517549 w 11517549"/>
                <a:gd name="connsiteY13" fmla="*/ 422712 h 422782"/>
                <a:gd name="connsiteX0" fmla="*/ 0 w 11517549"/>
                <a:gd name="connsiteY0" fmla="*/ 423793 h 423863"/>
                <a:gd name="connsiteX1" fmla="*/ 7431932 w 11517549"/>
                <a:gd name="connsiteY1" fmla="*/ 423863 h 423863"/>
                <a:gd name="connsiteX2" fmla="*/ 7517657 w 11517549"/>
                <a:gd name="connsiteY2" fmla="*/ 421482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3793 h 423863"/>
                <a:gd name="connsiteX1" fmla="*/ 7431932 w 11517549"/>
                <a:gd name="connsiteY1" fmla="*/ 423863 h 423863"/>
                <a:gd name="connsiteX2" fmla="*/ 7434313 w 11517549"/>
                <a:gd name="connsiteY2" fmla="*/ 1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3793 h 423863"/>
                <a:gd name="connsiteX1" fmla="*/ 7431932 w 11517549"/>
                <a:gd name="connsiteY1" fmla="*/ 423863 h 423863"/>
                <a:gd name="connsiteX2" fmla="*/ 7667467 w 11517549"/>
                <a:gd name="connsiteY2" fmla="*/ 174866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2712 h 422782"/>
                <a:gd name="connsiteX1" fmla="*/ 7431932 w 11517549"/>
                <a:gd name="connsiteY1" fmla="*/ 422782 h 422782"/>
                <a:gd name="connsiteX2" fmla="*/ 7667467 w 11517549"/>
                <a:gd name="connsiteY2" fmla="*/ 173785 h 422782"/>
                <a:gd name="connsiteX3" fmla="*/ 7779290 w 11517549"/>
                <a:gd name="connsiteY3" fmla="*/ 261217 h 422782"/>
                <a:gd name="connsiteX4" fmla="*/ 7853413 w 11517549"/>
                <a:gd name="connsiteY4" fmla="*/ 422782 h 422782"/>
                <a:gd name="connsiteX5" fmla="*/ 8171234 w 11517549"/>
                <a:gd name="connsiteY5" fmla="*/ 422712 h 422782"/>
                <a:gd name="connsiteX6" fmla="*/ 8171110 w 11517549"/>
                <a:gd name="connsiteY6" fmla="*/ 0 h 422782"/>
                <a:gd name="connsiteX7" fmla="*/ 8598743 w 11517549"/>
                <a:gd name="connsiteY7" fmla="*/ 1165 h 422782"/>
                <a:gd name="connsiteX8" fmla="*/ 8594488 w 11517549"/>
                <a:gd name="connsiteY8" fmla="*/ 422712 h 422782"/>
                <a:gd name="connsiteX9" fmla="*/ 8913069 w 11517549"/>
                <a:gd name="connsiteY9" fmla="*/ 422782 h 422782"/>
                <a:gd name="connsiteX10" fmla="*/ 8913069 w 11517549"/>
                <a:gd name="connsiteY10" fmla="*/ 1300 h 422782"/>
                <a:gd name="connsiteX11" fmla="*/ 9336933 w 11517549"/>
                <a:gd name="connsiteY11" fmla="*/ 1300 h 422782"/>
                <a:gd name="connsiteX12" fmla="*/ 9332170 w 11517549"/>
                <a:gd name="connsiteY12" fmla="*/ 420401 h 422782"/>
                <a:gd name="connsiteX13" fmla="*/ 11517549 w 11517549"/>
                <a:gd name="connsiteY13" fmla="*/ 422712 h 422782"/>
                <a:gd name="connsiteX0" fmla="*/ 0 w 11517549"/>
                <a:gd name="connsiteY0" fmla="*/ 421547 h 421617"/>
                <a:gd name="connsiteX1" fmla="*/ 7431932 w 11517549"/>
                <a:gd name="connsiteY1" fmla="*/ 421617 h 421617"/>
                <a:gd name="connsiteX2" fmla="*/ 7667467 w 11517549"/>
                <a:gd name="connsiteY2" fmla="*/ 172620 h 421617"/>
                <a:gd name="connsiteX3" fmla="*/ 7779290 w 11517549"/>
                <a:gd name="connsiteY3" fmla="*/ 260052 h 421617"/>
                <a:gd name="connsiteX4" fmla="*/ 7853413 w 11517549"/>
                <a:gd name="connsiteY4" fmla="*/ 421617 h 421617"/>
                <a:gd name="connsiteX5" fmla="*/ 8171234 w 11517549"/>
                <a:gd name="connsiteY5" fmla="*/ 421547 h 421617"/>
                <a:gd name="connsiteX6" fmla="*/ 8598743 w 11517549"/>
                <a:gd name="connsiteY6" fmla="*/ 0 h 421617"/>
                <a:gd name="connsiteX7" fmla="*/ 8594488 w 11517549"/>
                <a:gd name="connsiteY7" fmla="*/ 421547 h 421617"/>
                <a:gd name="connsiteX8" fmla="*/ 8913069 w 11517549"/>
                <a:gd name="connsiteY8" fmla="*/ 421617 h 421617"/>
                <a:gd name="connsiteX9" fmla="*/ 8913069 w 11517549"/>
                <a:gd name="connsiteY9" fmla="*/ 135 h 421617"/>
                <a:gd name="connsiteX10" fmla="*/ 9336933 w 11517549"/>
                <a:gd name="connsiteY10" fmla="*/ 135 h 421617"/>
                <a:gd name="connsiteX11" fmla="*/ 9332170 w 11517549"/>
                <a:gd name="connsiteY11" fmla="*/ 419236 h 421617"/>
                <a:gd name="connsiteX12" fmla="*/ 11517549 w 11517549"/>
                <a:gd name="connsiteY12" fmla="*/ 421547 h 421617"/>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7853413 w 11517549"/>
                <a:gd name="connsiteY4" fmla="*/ 421482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8913069 w 11517549"/>
                <a:gd name="connsiteY8" fmla="*/ 0 h 421482"/>
                <a:gd name="connsiteX9" fmla="*/ 9336933 w 11517549"/>
                <a:gd name="connsiteY9" fmla="*/ 0 h 421482"/>
                <a:gd name="connsiteX10" fmla="*/ 9332170 w 11517549"/>
                <a:gd name="connsiteY10" fmla="*/ 419101 h 421482"/>
                <a:gd name="connsiteX11" fmla="*/ 11517549 w 11517549"/>
                <a:gd name="connsiteY11" fmla="*/ 421412 h 421482"/>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7853413 w 11517549"/>
                <a:gd name="connsiteY4" fmla="*/ 421482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9336933 w 11517549"/>
                <a:gd name="connsiteY8" fmla="*/ 0 h 421482"/>
                <a:gd name="connsiteX9" fmla="*/ 9332170 w 11517549"/>
                <a:gd name="connsiteY9" fmla="*/ 419101 h 421482"/>
                <a:gd name="connsiteX10" fmla="*/ 11517549 w 11517549"/>
                <a:gd name="connsiteY10" fmla="*/ 421412 h 421482"/>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8137569 w 11517549"/>
                <a:gd name="connsiteY4" fmla="*/ 323121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9336933 w 11517549"/>
                <a:gd name="connsiteY8" fmla="*/ 0 h 421482"/>
                <a:gd name="connsiteX9" fmla="*/ 9332170 w 11517549"/>
                <a:gd name="connsiteY9" fmla="*/ 419101 h 421482"/>
                <a:gd name="connsiteX10" fmla="*/ 11517549 w 11517549"/>
                <a:gd name="connsiteY10" fmla="*/ 421412 h 421482"/>
                <a:gd name="connsiteX0" fmla="*/ 0 w 11517549"/>
                <a:gd name="connsiteY0" fmla="*/ 421412 h 749073"/>
                <a:gd name="connsiteX1" fmla="*/ 7431932 w 11517549"/>
                <a:gd name="connsiteY1" fmla="*/ 421482 h 749073"/>
                <a:gd name="connsiteX2" fmla="*/ 7667467 w 11517549"/>
                <a:gd name="connsiteY2" fmla="*/ 172485 h 749073"/>
                <a:gd name="connsiteX3" fmla="*/ 8234669 w 11517549"/>
                <a:gd name="connsiteY3" fmla="*/ 729868 h 749073"/>
                <a:gd name="connsiteX4" fmla="*/ 8137569 w 11517549"/>
                <a:gd name="connsiteY4" fmla="*/ 323121 h 749073"/>
                <a:gd name="connsiteX5" fmla="*/ 8171234 w 11517549"/>
                <a:gd name="connsiteY5" fmla="*/ 421412 h 749073"/>
                <a:gd name="connsiteX6" fmla="*/ 8594488 w 11517549"/>
                <a:gd name="connsiteY6" fmla="*/ 421412 h 749073"/>
                <a:gd name="connsiteX7" fmla="*/ 8913069 w 11517549"/>
                <a:gd name="connsiteY7" fmla="*/ 421482 h 749073"/>
                <a:gd name="connsiteX8" fmla="*/ 9336933 w 11517549"/>
                <a:gd name="connsiteY8" fmla="*/ 0 h 749073"/>
                <a:gd name="connsiteX9" fmla="*/ 9332170 w 11517549"/>
                <a:gd name="connsiteY9" fmla="*/ 419101 h 749073"/>
                <a:gd name="connsiteX10" fmla="*/ 11517549 w 11517549"/>
                <a:gd name="connsiteY10" fmla="*/ 421412 h 749073"/>
                <a:gd name="connsiteX0" fmla="*/ 0 w 11517549"/>
                <a:gd name="connsiteY0" fmla="*/ 421412 h 982509"/>
                <a:gd name="connsiteX1" fmla="*/ 7431932 w 11517549"/>
                <a:gd name="connsiteY1" fmla="*/ 421482 h 982509"/>
                <a:gd name="connsiteX2" fmla="*/ 7667467 w 11517549"/>
                <a:gd name="connsiteY2" fmla="*/ 172485 h 982509"/>
                <a:gd name="connsiteX3" fmla="*/ 8234669 w 11517549"/>
                <a:gd name="connsiteY3" fmla="*/ 729868 h 982509"/>
                <a:gd name="connsiteX4" fmla="*/ 8013706 w 11517549"/>
                <a:gd name="connsiteY4" fmla="*/ 982509 h 982509"/>
                <a:gd name="connsiteX5" fmla="*/ 8171234 w 11517549"/>
                <a:gd name="connsiteY5" fmla="*/ 421412 h 982509"/>
                <a:gd name="connsiteX6" fmla="*/ 8594488 w 11517549"/>
                <a:gd name="connsiteY6" fmla="*/ 421412 h 982509"/>
                <a:gd name="connsiteX7" fmla="*/ 8913069 w 11517549"/>
                <a:gd name="connsiteY7" fmla="*/ 421482 h 982509"/>
                <a:gd name="connsiteX8" fmla="*/ 9336933 w 11517549"/>
                <a:gd name="connsiteY8" fmla="*/ 0 h 982509"/>
                <a:gd name="connsiteX9" fmla="*/ 9332170 w 11517549"/>
                <a:gd name="connsiteY9" fmla="*/ 419101 h 982509"/>
                <a:gd name="connsiteX10" fmla="*/ 11517549 w 11517549"/>
                <a:gd name="connsiteY10" fmla="*/ 421412 h 982509"/>
                <a:gd name="connsiteX0" fmla="*/ 0 w 11517549"/>
                <a:gd name="connsiteY0" fmla="*/ 248927 h 810024"/>
                <a:gd name="connsiteX1" fmla="*/ 7431932 w 11517549"/>
                <a:gd name="connsiteY1" fmla="*/ 248997 h 810024"/>
                <a:gd name="connsiteX2" fmla="*/ 7667467 w 11517549"/>
                <a:gd name="connsiteY2" fmla="*/ 0 h 810024"/>
                <a:gd name="connsiteX3" fmla="*/ 8234669 w 11517549"/>
                <a:gd name="connsiteY3" fmla="*/ 557383 h 810024"/>
                <a:gd name="connsiteX4" fmla="*/ 8013706 w 11517549"/>
                <a:gd name="connsiteY4" fmla="*/ 810024 h 810024"/>
                <a:gd name="connsiteX5" fmla="*/ 8171234 w 11517549"/>
                <a:gd name="connsiteY5" fmla="*/ 248927 h 810024"/>
                <a:gd name="connsiteX6" fmla="*/ 8594488 w 11517549"/>
                <a:gd name="connsiteY6" fmla="*/ 248927 h 810024"/>
                <a:gd name="connsiteX7" fmla="*/ 8913069 w 11517549"/>
                <a:gd name="connsiteY7" fmla="*/ 248997 h 810024"/>
                <a:gd name="connsiteX8" fmla="*/ 9332170 w 11517549"/>
                <a:gd name="connsiteY8" fmla="*/ 246616 h 810024"/>
                <a:gd name="connsiteX9" fmla="*/ 11517549 w 11517549"/>
                <a:gd name="connsiteY9" fmla="*/ 248927 h 810024"/>
                <a:gd name="connsiteX0" fmla="*/ 0 w 11517549"/>
                <a:gd name="connsiteY0" fmla="*/ 248927 h 810024"/>
                <a:gd name="connsiteX1" fmla="*/ 7431932 w 11517549"/>
                <a:gd name="connsiteY1" fmla="*/ 248997 h 810024"/>
                <a:gd name="connsiteX2" fmla="*/ 7667467 w 11517549"/>
                <a:gd name="connsiteY2" fmla="*/ 0 h 810024"/>
                <a:gd name="connsiteX3" fmla="*/ 8234669 w 11517549"/>
                <a:gd name="connsiteY3" fmla="*/ 557383 h 810024"/>
                <a:gd name="connsiteX4" fmla="*/ 8013706 w 11517549"/>
                <a:gd name="connsiteY4" fmla="*/ 810024 h 810024"/>
                <a:gd name="connsiteX5" fmla="*/ 8171234 w 11517549"/>
                <a:gd name="connsiteY5" fmla="*/ 248927 h 810024"/>
                <a:gd name="connsiteX6" fmla="*/ 8594488 w 11517549"/>
                <a:gd name="connsiteY6" fmla="*/ 248927 h 810024"/>
                <a:gd name="connsiteX7" fmla="*/ 8913069 w 11517549"/>
                <a:gd name="connsiteY7" fmla="*/ 248997 h 810024"/>
                <a:gd name="connsiteX8" fmla="*/ 11517549 w 11517549"/>
                <a:gd name="connsiteY8" fmla="*/ 248927 h 810024"/>
                <a:gd name="connsiteX0" fmla="*/ 0 w 8913069"/>
                <a:gd name="connsiteY0" fmla="*/ 248927 h 810024"/>
                <a:gd name="connsiteX1" fmla="*/ 7431932 w 8913069"/>
                <a:gd name="connsiteY1" fmla="*/ 248997 h 810024"/>
                <a:gd name="connsiteX2" fmla="*/ 7667467 w 8913069"/>
                <a:gd name="connsiteY2" fmla="*/ 0 h 810024"/>
                <a:gd name="connsiteX3" fmla="*/ 8234669 w 8913069"/>
                <a:gd name="connsiteY3" fmla="*/ 557383 h 810024"/>
                <a:gd name="connsiteX4" fmla="*/ 8013706 w 8913069"/>
                <a:gd name="connsiteY4" fmla="*/ 810024 h 810024"/>
                <a:gd name="connsiteX5" fmla="*/ 8171234 w 8913069"/>
                <a:gd name="connsiteY5" fmla="*/ 248927 h 810024"/>
                <a:gd name="connsiteX6" fmla="*/ 8594488 w 8913069"/>
                <a:gd name="connsiteY6" fmla="*/ 248927 h 810024"/>
                <a:gd name="connsiteX7" fmla="*/ 8913069 w 8913069"/>
                <a:gd name="connsiteY7" fmla="*/ 248997 h 810024"/>
                <a:gd name="connsiteX0" fmla="*/ 0 w 8913069"/>
                <a:gd name="connsiteY0" fmla="*/ 248927 h 810024"/>
                <a:gd name="connsiteX1" fmla="*/ 7431932 w 8913069"/>
                <a:gd name="connsiteY1" fmla="*/ 248997 h 810024"/>
                <a:gd name="connsiteX2" fmla="*/ 7667467 w 8913069"/>
                <a:gd name="connsiteY2" fmla="*/ 0 h 810024"/>
                <a:gd name="connsiteX3" fmla="*/ 8234669 w 8913069"/>
                <a:gd name="connsiteY3" fmla="*/ 557383 h 810024"/>
                <a:gd name="connsiteX4" fmla="*/ 8013706 w 8913069"/>
                <a:gd name="connsiteY4" fmla="*/ 810024 h 810024"/>
                <a:gd name="connsiteX5" fmla="*/ 8171234 w 8913069"/>
                <a:gd name="connsiteY5" fmla="*/ 248927 h 810024"/>
                <a:gd name="connsiteX6" fmla="*/ 8913069 w 8913069"/>
                <a:gd name="connsiteY6" fmla="*/ 248997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5" fmla="*/ 8171234 w 8234669"/>
                <a:gd name="connsiteY5" fmla="*/ 248927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784522"/>
                <a:gd name="connsiteX1" fmla="*/ 7431932 w 8234669"/>
                <a:gd name="connsiteY1" fmla="*/ 248997 h 784522"/>
                <a:gd name="connsiteX2" fmla="*/ 7667467 w 8234669"/>
                <a:gd name="connsiteY2" fmla="*/ 0 h 784522"/>
                <a:gd name="connsiteX3" fmla="*/ 8234669 w 8234669"/>
                <a:gd name="connsiteY3" fmla="*/ 557383 h 784522"/>
                <a:gd name="connsiteX4" fmla="*/ 8006420 w 8234669"/>
                <a:gd name="connsiteY4" fmla="*/ 784522 h 784522"/>
                <a:gd name="connsiteX0" fmla="*/ 0 w 8234669"/>
                <a:gd name="connsiteY0" fmla="*/ 248927 h 784522"/>
                <a:gd name="connsiteX1" fmla="*/ 7431932 w 8234669"/>
                <a:gd name="connsiteY1" fmla="*/ 248997 h 784522"/>
                <a:gd name="connsiteX2" fmla="*/ 7667467 w 8234669"/>
                <a:gd name="connsiteY2" fmla="*/ 0 h 784522"/>
                <a:gd name="connsiteX3" fmla="*/ 8234669 w 8234669"/>
                <a:gd name="connsiteY3" fmla="*/ 557383 h 784522"/>
                <a:gd name="connsiteX4" fmla="*/ 8006420 w 8234669"/>
                <a:gd name="connsiteY4" fmla="*/ 784522 h 784522"/>
                <a:gd name="connsiteX0" fmla="*/ 0 w 8234669"/>
                <a:gd name="connsiteY0" fmla="*/ 248927 h 784522"/>
                <a:gd name="connsiteX1" fmla="*/ 7431932 w 8234669"/>
                <a:gd name="connsiteY1" fmla="*/ 248997 h 784522"/>
                <a:gd name="connsiteX2" fmla="*/ 7667467 w 8234669"/>
                <a:gd name="connsiteY2" fmla="*/ 0 h 784522"/>
                <a:gd name="connsiteX3" fmla="*/ 8234669 w 8234669"/>
                <a:gd name="connsiteY3" fmla="*/ 557383 h 784522"/>
                <a:gd name="connsiteX4" fmla="*/ 8006420 w 8234669"/>
                <a:gd name="connsiteY4" fmla="*/ 784522 h 784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669" h="784522">
                  <a:moveTo>
                    <a:pt x="0" y="248927"/>
                  </a:moveTo>
                  <a:lnTo>
                    <a:pt x="7431932" y="248997"/>
                  </a:lnTo>
                  <a:cubicBezTo>
                    <a:pt x="7501944" y="162356"/>
                    <a:pt x="7622957" y="64783"/>
                    <a:pt x="7667467" y="0"/>
                  </a:cubicBezTo>
                  <a:cubicBezTo>
                    <a:pt x="7747243" y="80146"/>
                    <a:pt x="8143964" y="469951"/>
                    <a:pt x="8234669" y="557383"/>
                  </a:cubicBezTo>
                  <a:cubicBezTo>
                    <a:pt x="8164657" y="636739"/>
                    <a:pt x="8094647" y="694236"/>
                    <a:pt x="8006420" y="784522"/>
                  </a:cubicBezTo>
                </a:path>
              </a:pathLst>
            </a:custGeom>
            <a:noFill/>
            <a:ln w="19050" cap="flat" cmpd="sng" algn="ctr">
              <a:solidFill>
                <a:srgbClr val="8BAA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rgbClr val="8BAA00"/>
                </a:solidFill>
              </a:endParaRPr>
            </a:p>
          </p:txBody>
        </p:sp>
        <p:sp>
          <p:nvSpPr>
            <p:cNvPr id="24" name="Freeform 23"/>
            <p:cNvSpPr/>
            <p:nvPr/>
          </p:nvSpPr>
          <p:spPr bwMode="gray">
            <a:xfrm>
              <a:off x="9672540" y="5662615"/>
              <a:ext cx="2185478" cy="2311"/>
            </a:xfrm>
            <a:custGeom>
              <a:avLst/>
              <a:gdLst>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29905 h 1829905"/>
                <a:gd name="connsiteX1" fmla="*/ 8171234 w 11517549"/>
                <a:gd name="connsiteY1" fmla="*/ 1829905 h 1829905"/>
                <a:gd name="connsiteX2" fmla="*/ 9105089 w 11517549"/>
                <a:gd name="connsiteY2" fmla="*/ 1105 h 1829905"/>
                <a:gd name="connsiteX3" fmla="*/ 7704306 w 11517549"/>
                <a:gd name="connsiteY3" fmla="*/ 147020 h 1829905"/>
                <a:gd name="connsiteX4" fmla="*/ 7247106 w 11517549"/>
                <a:gd name="connsiteY4" fmla="*/ 88654 h 1829905"/>
                <a:gd name="connsiteX5" fmla="*/ 9244255 w 11517549"/>
                <a:gd name="connsiteY5" fmla="*/ 73368 h 1829905"/>
                <a:gd name="connsiteX6" fmla="*/ 8599251 w 11517549"/>
                <a:gd name="connsiteY6" fmla="*/ 1829905 h 1829905"/>
                <a:gd name="connsiteX7" fmla="*/ 11517549 w 11517549"/>
                <a:gd name="connsiteY7" fmla="*/ 1829905 h 1829905"/>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283074 h 2283074"/>
                <a:gd name="connsiteX1" fmla="*/ 8171234 w 11517549"/>
                <a:gd name="connsiteY1" fmla="*/ 2283074 h 2283074"/>
                <a:gd name="connsiteX2" fmla="*/ 9105089 w 11517549"/>
                <a:gd name="connsiteY2" fmla="*/ 454274 h 2283074"/>
                <a:gd name="connsiteX3" fmla="*/ 7704306 w 11517549"/>
                <a:gd name="connsiteY3" fmla="*/ 600189 h 2283074"/>
                <a:gd name="connsiteX4" fmla="*/ 7247106 w 11517549"/>
                <a:gd name="connsiteY4" fmla="*/ 541823 h 2283074"/>
                <a:gd name="connsiteX5" fmla="*/ 9527905 w 11517549"/>
                <a:gd name="connsiteY5" fmla="*/ 336193 h 2283074"/>
                <a:gd name="connsiteX6" fmla="*/ 8599251 w 11517549"/>
                <a:gd name="connsiteY6" fmla="*/ 2283074 h 2283074"/>
                <a:gd name="connsiteX7" fmla="*/ 11517549 w 11517549"/>
                <a:gd name="connsiteY7" fmla="*/ 2283074 h 2283074"/>
                <a:gd name="connsiteX0" fmla="*/ 0 w 11517549"/>
                <a:gd name="connsiteY0" fmla="*/ 2343828 h 2343828"/>
                <a:gd name="connsiteX1" fmla="*/ 8171234 w 11517549"/>
                <a:gd name="connsiteY1" fmla="*/ 2343828 h 2343828"/>
                <a:gd name="connsiteX2" fmla="*/ 9105089 w 11517549"/>
                <a:gd name="connsiteY2" fmla="*/ 515028 h 2343828"/>
                <a:gd name="connsiteX3" fmla="*/ 7704306 w 11517549"/>
                <a:gd name="connsiteY3" fmla="*/ 660943 h 2343828"/>
                <a:gd name="connsiteX4" fmla="*/ 7247106 w 11517549"/>
                <a:gd name="connsiteY4" fmla="*/ 602577 h 2343828"/>
                <a:gd name="connsiteX5" fmla="*/ 9527905 w 11517549"/>
                <a:gd name="connsiteY5" fmla="*/ 396947 h 2343828"/>
                <a:gd name="connsiteX6" fmla="*/ 8599251 w 11517549"/>
                <a:gd name="connsiteY6" fmla="*/ 2343828 h 2343828"/>
                <a:gd name="connsiteX7" fmla="*/ 11517549 w 11517549"/>
                <a:gd name="connsiteY7" fmla="*/ 2343828 h 2343828"/>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704862 h 2704862"/>
                <a:gd name="connsiteX1" fmla="*/ 8171234 w 11517549"/>
                <a:gd name="connsiteY1" fmla="*/ 2704862 h 2704862"/>
                <a:gd name="connsiteX2" fmla="*/ 9105089 w 11517549"/>
                <a:gd name="connsiteY2" fmla="*/ 876062 h 2704862"/>
                <a:gd name="connsiteX3" fmla="*/ 7704306 w 11517549"/>
                <a:gd name="connsiteY3" fmla="*/ 1021977 h 2704862"/>
                <a:gd name="connsiteX4" fmla="*/ 7247106 w 11517549"/>
                <a:gd name="connsiteY4" fmla="*/ 963611 h 2704862"/>
                <a:gd name="connsiteX5" fmla="*/ 9527905 w 11517549"/>
                <a:gd name="connsiteY5" fmla="*/ 757981 h 2704862"/>
                <a:gd name="connsiteX6" fmla="*/ 8599251 w 11517549"/>
                <a:gd name="connsiteY6" fmla="*/ 2704862 h 2704862"/>
                <a:gd name="connsiteX7" fmla="*/ 11517549 w 11517549"/>
                <a:gd name="connsiteY7" fmla="*/ 2704862 h 270486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7704306 w 11517549"/>
                <a:gd name="connsiteY2" fmla="*/ 1098999 h 2781884"/>
                <a:gd name="connsiteX3" fmla="*/ 7247106 w 11517549"/>
                <a:gd name="connsiteY3" fmla="*/ 1040633 h 2781884"/>
                <a:gd name="connsiteX4" fmla="*/ 9527905 w 11517549"/>
                <a:gd name="connsiteY4" fmla="*/ 835003 h 2781884"/>
                <a:gd name="connsiteX5" fmla="*/ 8599251 w 11517549"/>
                <a:gd name="connsiteY5" fmla="*/ 2781884 h 2781884"/>
                <a:gd name="connsiteX6" fmla="*/ 11517549 w 11517549"/>
                <a:gd name="connsiteY6" fmla="*/ 2781884 h 2781884"/>
                <a:gd name="connsiteX0" fmla="*/ 0 w 11517549"/>
                <a:gd name="connsiteY0" fmla="*/ 1741251 h 1741251"/>
                <a:gd name="connsiteX1" fmla="*/ 8171234 w 11517549"/>
                <a:gd name="connsiteY1" fmla="*/ 1741251 h 1741251"/>
                <a:gd name="connsiteX2" fmla="*/ 7704306 w 11517549"/>
                <a:gd name="connsiteY2" fmla="*/ 58366 h 1741251"/>
                <a:gd name="connsiteX3" fmla="*/ 7247106 w 11517549"/>
                <a:gd name="connsiteY3" fmla="*/ 0 h 1741251"/>
                <a:gd name="connsiteX4" fmla="*/ 8599251 w 11517549"/>
                <a:gd name="connsiteY4" fmla="*/ 1741251 h 1741251"/>
                <a:gd name="connsiteX5" fmla="*/ 11517549 w 11517549"/>
                <a:gd name="connsiteY5" fmla="*/ 1741251 h 1741251"/>
                <a:gd name="connsiteX0" fmla="*/ 0 w 11517549"/>
                <a:gd name="connsiteY0" fmla="*/ 2240361 h 2240361"/>
                <a:gd name="connsiteX1" fmla="*/ 8171234 w 11517549"/>
                <a:gd name="connsiteY1" fmla="*/ 2240361 h 2240361"/>
                <a:gd name="connsiteX2" fmla="*/ 7704306 w 11517549"/>
                <a:gd name="connsiteY2" fmla="*/ 55747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32741 h 2232741"/>
                <a:gd name="connsiteX1" fmla="*/ 8171234 w 11517549"/>
                <a:gd name="connsiteY1" fmla="*/ 2232741 h 2232741"/>
                <a:gd name="connsiteX2" fmla="*/ 82377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2377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19596 w 11517549"/>
                <a:gd name="connsiteY2" fmla="*/ 883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234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234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1525 h 2231525"/>
                <a:gd name="connsiteX1" fmla="*/ 8171234 w 11517549"/>
                <a:gd name="connsiteY1" fmla="*/ 2231525 h 2231525"/>
                <a:gd name="connsiteX2" fmla="*/ 8123406 w 11517549"/>
                <a:gd name="connsiteY2" fmla="*/ 0 h 2231525"/>
                <a:gd name="connsiteX3" fmla="*/ 8571612 w 11517549"/>
                <a:gd name="connsiteY3" fmla="*/ 391027 h 2231525"/>
                <a:gd name="connsiteX4" fmla="*/ 8599251 w 11517549"/>
                <a:gd name="connsiteY4" fmla="*/ 2231525 h 2231525"/>
                <a:gd name="connsiteX5" fmla="*/ 11517549 w 11517549"/>
                <a:gd name="connsiteY5" fmla="*/ 2231525 h 2231525"/>
                <a:gd name="connsiteX0" fmla="*/ 0 w 11517549"/>
                <a:gd name="connsiteY0" fmla="*/ 2231525 h 2231525"/>
                <a:gd name="connsiteX1" fmla="*/ 8171234 w 11517549"/>
                <a:gd name="connsiteY1" fmla="*/ 2231525 h 2231525"/>
                <a:gd name="connsiteX2" fmla="*/ 8123406 w 11517549"/>
                <a:gd name="connsiteY2" fmla="*/ 0 h 2231525"/>
                <a:gd name="connsiteX3" fmla="*/ 8591599 w 11517549"/>
                <a:gd name="connsiteY3" fmla="*/ 1807597 h 2231525"/>
                <a:gd name="connsiteX4" fmla="*/ 8599251 w 11517549"/>
                <a:gd name="connsiteY4" fmla="*/ 2231525 h 2231525"/>
                <a:gd name="connsiteX5" fmla="*/ 11517549 w 11517549"/>
                <a:gd name="connsiteY5" fmla="*/ 2231525 h 2231525"/>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9251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9251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4488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4488 w 11517549"/>
                <a:gd name="connsiteY4" fmla="*/ 423928 h 423928"/>
                <a:gd name="connsiteX5" fmla="*/ 11517549 w 11517549"/>
                <a:gd name="connsiteY5" fmla="*/ 423928 h 423928"/>
                <a:gd name="connsiteX0" fmla="*/ 0 w 11517549"/>
                <a:gd name="connsiteY0" fmla="*/ 422712 h 422712"/>
                <a:gd name="connsiteX1" fmla="*/ 8171234 w 11517549"/>
                <a:gd name="connsiteY1" fmla="*/ 422712 h 422712"/>
                <a:gd name="connsiteX2" fmla="*/ 8175872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5872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1110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1110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82"/>
                <a:gd name="connsiteX1" fmla="*/ 7853413 w 11517549"/>
                <a:gd name="connsiteY1" fmla="*/ 422782 h 422782"/>
                <a:gd name="connsiteX2" fmla="*/ 8171234 w 11517549"/>
                <a:gd name="connsiteY2" fmla="*/ 422712 h 422782"/>
                <a:gd name="connsiteX3" fmla="*/ 8171110 w 11517549"/>
                <a:gd name="connsiteY3" fmla="*/ 0 h 422782"/>
                <a:gd name="connsiteX4" fmla="*/ 8598743 w 11517549"/>
                <a:gd name="connsiteY4" fmla="*/ 1165 h 422782"/>
                <a:gd name="connsiteX5" fmla="*/ 8594488 w 11517549"/>
                <a:gd name="connsiteY5" fmla="*/ 422712 h 422782"/>
                <a:gd name="connsiteX6" fmla="*/ 11517549 w 11517549"/>
                <a:gd name="connsiteY6"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11517549 w 11517549"/>
                <a:gd name="connsiteY7"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0688 w 11517549"/>
                <a:gd name="connsiteY7" fmla="*/ 420401 h 422782"/>
                <a:gd name="connsiteX8" fmla="*/ 11517549 w 11517549"/>
                <a:gd name="connsiteY8"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0688 w 11517549"/>
                <a:gd name="connsiteY7" fmla="*/ 420401 h 422782"/>
                <a:gd name="connsiteX8" fmla="*/ 9053563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053563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11517549 w 11517549"/>
                <a:gd name="connsiteY8"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332170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144051 w 11517549"/>
                <a:gd name="connsiteY8" fmla="*/ 418019 h 422782"/>
                <a:gd name="connsiteX9" fmla="*/ 9332170 w 11517549"/>
                <a:gd name="connsiteY9" fmla="*/ 420401 h 422782"/>
                <a:gd name="connsiteX10" fmla="*/ 11517549 w 11517549"/>
                <a:gd name="connsiteY10"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013082 w 11517549"/>
                <a:gd name="connsiteY8" fmla="*/ 418019 h 422782"/>
                <a:gd name="connsiteX9" fmla="*/ 9144051 w 11517549"/>
                <a:gd name="connsiteY9" fmla="*/ 41801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144051 w 11517549"/>
                <a:gd name="connsiteY9" fmla="*/ 41801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308358 w 11517549"/>
                <a:gd name="connsiteY9" fmla="*/ 5606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336933 w 11517549"/>
                <a:gd name="connsiteY9" fmla="*/ 1300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13069 w 11517549"/>
                <a:gd name="connsiteY8" fmla="*/ 1300 h 422782"/>
                <a:gd name="connsiteX9" fmla="*/ 9336933 w 11517549"/>
                <a:gd name="connsiteY9" fmla="*/ 1300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517657 w 11517549"/>
                <a:gd name="connsiteY2" fmla="*/ 420401 h 422782"/>
                <a:gd name="connsiteX3" fmla="*/ 7853413 w 11517549"/>
                <a:gd name="connsiteY3" fmla="*/ 422782 h 422782"/>
                <a:gd name="connsiteX4" fmla="*/ 8171234 w 11517549"/>
                <a:gd name="connsiteY4" fmla="*/ 422712 h 422782"/>
                <a:gd name="connsiteX5" fmla="*/ 8171110 w 11517549"/>
                <a:gd name="connsiteY5" fmla="*/ 0 h 422782"/>
                <a:gd name="connsiteX6" fmla="*/ 8598743 w 11517549"/>
                <a:gd name="connsiteY6" fmla="*/ 1165 h 422782"/>
                <a:gd name="connsiteX7" fmla="*/ 8594488 w 11517549"/>
                <a:gd name="connsiteY7" fmla="*/ 422712 h 422782"/>
                <a:gd name="connsiteX8" fmla="*/ 8913069 w 11517549"/>
                <a:gd name="connsiteY8" fmla="*/ 422782 h 422782"/>
                <a:gd name="connsiteX9" fmla="*/ 8913069 w 11517549"/>
                <a:gd name="connsiteY9" fmla="*/ 1300 h 422782"/>
                <a:gd name="connsiteX10" fmla="*/ 9336933 w 11517549"/>
                <a:gd name="connsiteY10" fmla="*/ 1300 h 422782"/>
                <a:gd name="connsiteX11" fmla="*/ 9332170 w 11517549"/>
                <a:gd name="connsiteY11" fmla="*/ 420401 h 422782"/>
                <a:gd name="connsiteX12" fmla="*/ 11517549 w 11517549"/>
                <a:gd name="connsiteY12" fmla="*/ 422712 h 422782"/>
                <a:gd name="connsiteX0" fmla="*/ 0 w 11517549"/>
                <a:gd name="connsiteY0" fmla="*/ 422712 h 422782"/>
                <a:gd name="connsiteX1" fmla="*/ 7431932 w 11517549"/>
                <a:gd name="connsiteY1" fmla="*/ 422782 h 422782"/>
                <a:gd name="connsiteX2" fmla="*/ 7517657 w 11517549"/>
                <a:gd name="connsiteY2" fmla="*/ 420401 h 422782"/>
                <a:gd name="connsiteX3" fmla="*/ 7717682 w 11517549"/>
                <a:gd name="connsiteY3" fmla="*/ 422782 h 422782"/>
                <a:gd name="connsiteX4" fmla="*/ 7853413 w 11517549"/>
                <a:gd name="connsiteY4" fmla="*/ 422782 h 422782"/>
                <a:gd name="connsiteX5" fmla="*/ 8171234 w 11517549"/>
                <a:gd name="connsiteY5" fmla="*/ 422712 h 422782"/>
                <a:gd name="connsiteX6" fmla="*/ 8171110 w 11517549"/>
                <a:gd name="connsiteY6" fmla="*/ 0 h 422782"/>
                <a:gd name="connsiteX7" fmla="*/ 8598743 w 11517549"/>
                <a:gd name="connsiteY7" fmla="*/ 1165 h 422782"/>
                <a:gd name="connsiteX8" fmla="*/ 8594488 w 11517549"/>
                <a:gd name="connsiteY8" fmla="*/ 422712 h 422782"/>
                <a:gd name="connsiteX9" fmla="*/ 8913069 w 11517549"/>
                <a:gd name="connsiteY9" fmla="*/ 422782 h 422782"/>
                <a:gd name="connsiteX10" fmla="*/ 8913069 w 11517549"/>
                <a:gd name="connsiteY10" fmla="*/ 1300 h 422782"/>
                <a:gd name="connsiteX11" fmla="*/ 9336933 w 11517549"/>
                <a:gd name="connsiteY11" fmla="*/ 1300 h 422782"/>
                <a:gd name="connsiteX12" fmla="*/ 9332170 w 11517549"/>
                <a:gd name="connsiteY12" fmla="*/ 420401 h 422782"/>
                <a:gd name="connsiteX13" fmla="*/ 11517549 w 11517549"/>
                <a:gd name="connsiteY13" fmla="*/ 422712 h 422782"/>
                <a:gd name="connsiteX0" fmla="*/ 0 w 11517549"/>
                <a:gd name="connsiteY0" fmla="*/ 423793 h 423863"/>
                <a:gd name="connsiteX1" fmla="*/ 7431932 w 11517549"/>
                <a:gd name="connsiteY1" fmla="*/ 423863 h 423863"/>
                <a:gd name="connsiteX2" fmla="*/ 7517657 w 11517549"/>
                <a:gd name="connsiteY2" fmla="*/ 421482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3793 h 423863"/>
                <a:gd name="connsiteX1" fmla="*/ 7431932 w 11517549"/>
                <a:gd name="connsiteY1" fmla="*/ 423863 h 423863"/>
                <a:gd name="connsiteX2" fmla="*/ 7434313 w 11517549"/>
                <a:gd name="connsiteY2" fmla="*/ 1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3793 h 423863"/>
                <a:gd name="connsiteX1" fmla="*/ 7431932 w 11517549"/>
                <a:gd name="connsiteY1" fmla="*/ 423863 h 423863"/>
                <a:gd name="connsiteX2" fmla="*/ 7667467 w 11517549"/>
                <a:gd name="connsiteY2" fmla="*/ 174866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2712 h 422782"/>
                <a:gd name="connsiteX1" fmla="*/ 7431932 w 11517549"/>
                <a:gd name="connsiteY1" fmla="*/ 422782 h 422782"/>
                <a:gd name="connsiteX2" fmla="*/ 7667467 w 11517549"/>
                <a:gd name="connsiteY2" fmla="*/ 173785 h 422782"/>
                <a:gd name="connsiteX3" fmla="*/ 7779290 w 11517549"/>
                <a:gd name="connsiteY3" fmla="*/ 261217 h 422782"/>
                <a:gd name="connsiteX4" fmla="*/ 7853413 w 11517549"/>
                <a:gd name="connsiteY4" fmla="*/ 422782 h 422782"/>
                <a:gd name="connsiteX5" fmla="*/ 8171234 w 11517549"/>
                <a:gd name="connsiteY5" fmla="*/ 422712 h 422782"/>
                <a:gd name="connsiteX6" fmla="*/ 8171110 w 11517549"/>
                <a:gd name="connsiteY6" fmla="*/ 0 h 422782"/>
                <a:gd name="connsiteX7" fmla="*/ 8598743 w 11517549"/>
                <a:gd name="connsiteY7" fmla="*/ 1165 h 422782"/>
                <a:gd name="connsiteX8" fmla="*/ 8594488 w 11517549"/>
                <a:gd name="connsiteY8" fmla="*/ 422712 h 422782"/>
                <a:gd name="connsiteX9" fmla="*/ 8913069 w 11517549"/>
                <a:gd name="connsiteY9" fmla="*/ 422782 h 422782"/>
                <a:gd name="connsiteX10" fmla="*/ 8913069 w 11517549"/>
                <a:gd name="connsiteY10" fmla="*/ 1300 h 422782"/>
                <a:gd name="connsiteX11" fmla="*/ 9336933 w 11517549"/>
                <a:gd name="connsiteY11" fmla="*/ 1300 h 422782"/>
                <a:gd name="connsiteX12" fmla="*/ 9332170 w 11517549"/>
                <a:gd name="connsiteY12" fmla="*/ 420401 h 422782"/>
                <a:gd name="connsiteX13" fmla="*/ 11517549 w 11517549"/>
                <a:gd name="connsiteY13" fmla="*/ 422712 h 422782"/>
                <a:gd name="connsiteX0" fmla="*/ 0 w 11517549"/>
                <a:gd name="connsiteY0" fmla="*/ 421547 h 421617"/>
                <a:gd name="connsiteX1" fmla="*/ 7431932 w 11517549"/>
                <a:gd name="connsiteY1" fmla="*/ 421617 h 421617"/>
                <a:gd name="connsiteX2" fmla="*/ 7667467 w 11517549"/>
                <a:gd name="connsiteY2" fmla="*/ 172620 h 421617"/>
                <a:gd name="connsiteX3" fmla="*/ 7779290 w 11517549"/>
                <a:gd name="connsiteY3" fmla="*/ 260052 h 421617"/>
                <a:gd name="connsiteX4" fmla="*/ 7853413 w 11517549"/>
                <a:gd name="connsiteY4" fmla="*/ 421617 h 421617"/>
                <a:gd name="connsiteX5" fmla="*/ 8171234 w 11517549"/>
                <a:gd name="connsiteY5" fmla="*/ 421547 h 421617"/>
                <a:gd name="connsiteX6" fmla="*/ 8598743 w 11517549"/>
                <a:gd name="connsiteY6" fmla="*/ 0 h 421617"/>
                <a:gd name="connsiteX7" fmla="*/ 8594488 w 11517549"/>
                <a:gd name="connsiteY7" fmla="*/ 421547 h 421617"/>
                <a:gd name="connsiteX8" fmla="*/ 8913069 w 11517549"/>
                <a:gd name="connsiteY8" fmla="*/ 421617 h 421617"/>
                <a:gd name="connsiteX9" fmla="*/ 8913069 w 11517549"/>
                <a:gd name="connsiteY9" fmla="*/ 135 h 421617"/>
                <a:gd name="connsiteX10" fmla="*/ 9336933 w 11517549"/>
                <a:gd name="connsiteY10" fmla="*/ 135 h 421617"/>
                <a:gd name="connsiteX11" fmla="*/ 9332170 w 11517549"/>
                <a:gd name="connsiteY11" fmla="*/ 419236 h 421617"/>
                <a:gd name="connsiteX12" fmla="*/ 11517549 w 11517549"/>
                <a:gd name="connsiteY12" fmla="*/ 421547 h 421617"/>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7853413 w 11517549"/>
                <a:gd name="connsiteY4" fmla="*/ 421482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8913069 w 11517549"/>
                <a:gd name="connsiteY8" fmla="*/ 0 h 421482"/>
                <a:gd name="connsiteX9" fmla="*/ 9336933 w 11517549"/>
                <a:gd name="connsiteY9" fmla="*/ 0 h 421482"/>
                <a:gd name="connsiteX10" fmla="*/ 9332170 w 11517549"/>
                <a:gd name="connsiteY10" fmla="*/ 419101 h 421482"/>
                <a:gd name="connsiteX11" fmla="*/ 11517549 w 11517549"/>
                <a:gd name="connsiteY11" fmla="*/ 421412 h 421482"/>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7853413 w 11517549"/>
                <a:gd name="connsiteY4" fmla="*/ 421482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9336933 w 11517549"/>
                <a:gd name="connsiteY8" fmla="*/ 0 h 421482"/>
                <a:gd name="connsiteX9" fmla="*/ 9332170 w 11517549"/>
                <a:gd name="connsiteY9" fmla="*/ 419101 h 421482"/>
                <a:gd name="connsiteX10" fmla="*/ 11517549 w 11517549"/>
                <a:gd name="connsiteY10" fmla="*/ 421412 h 421482"/>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8137569 w 11517549"/>
                <a:gd name="connsiteY4" fmla="*/ 323121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9336933 w 11517549"/>
                <a:gd name="connsiteY8" fmla="*/ 0 h 421482"/>
                <a:gd name="connsiteX9" fmla="*/ 9332170 w 11517549"/>
                <a:gd name="connsiteY9" fmla="*/ 419101 h 421482"/>
                <a:gd name="connsiteX10" fmla="*/ 11517549 w 11517549"/>
                <a:gd name="connsiteY10" fmla="*/ 421412 h 421482"/>
                <a:gd name="connsiteX0" fmla="*/ 0 w 11517549"/>
                <a:gd name="connsiteY0" fmla="*/ 421412 h 749073"/>
                <a:gd name="connsiteX1" fmla="*/ 7431932 w 11517549"/>
                <a:gd name="connsiteY1" fmla="*/ 421482 h 749073"/>
                <a:gd name="connsiteX2" fmla="*/ 7667467 w 11517549"/>
                <a:gd name="connsiteY2" fmla="*/ 172485 h 749073"/>
                <a:gd name="connsiteX3" fmla="*/ 8234669 w 11517549"/>
                <a:gd name="connsiteY3" fmla="*/ 729868 h 749073"/>
                <a:gd name="connsiteX4" fmla="*/ 8137569 w 11517549"/>
                <a:gd name="connsiteY4" fmla="*/ 323121 h 749073"/>
                <a:gd name="connsiteX5" fmla="*/ 8171234 w 11517549"/>
                <a:gd name="connsiteY5" fmla="*/ 421412 h 749073"/>
                <a:gd name="connsiteX6" fmla="*/ 8594488 w 11517549"/>
                <a:gd name="connsiteY6" fmla="*/ 421412 h 749073"/>
                <a:gd name="connsiteX7" fmla="*/ 8913069 w 11517549"/>
                <a:gd name="connsiteY7" fmla="*/ 421482 h 749073"/>
                <a:gd name="connsiteX8" fmla="*/ 9336933 w 11517549"/>
                <a:gd name="connsiteY8" fmla="*/ 0 h 749073"/>
                <a:gd name="connsiteX9" fmla="*/ 9332170 w 11517549"/>
                <a:gd name="connsiteY9" fmla="*/ 419101 h 749073"/>
                <a:gd name="connsiteX10" fmla="*/ 11517549 w 11517549"/>
                <a:gd name="connsiteY10" fmla="*/ 421412 h 749073"/>
                <a:gd name="connsiteX0" fmla="*/ 0 w 11517549"/>
                <a:gd name="connsiteY0" fmla="*/ 421412 h 982509"/>
                <a:gd name="connsiteX1" fmla="*/ 7431932 w 11517549"/>
                <a:gd name="connsiteY1" fmla="*/ 421482 h 982509"/>
                <a:gd name="connsiteX2" fmla="*/ 7667467 w 11517549"/>
                <a:gd name="connsiteY2" fmla="*/ 172485 h 982509"/>
                <a:gd name="connsiteX3" fmla="*/ 8234669 w 11517549"/>
                <a:gd name="connsiteY3" fmla="*/ 729868 h 982509"/>
                <a:gd name="connsiteX4" fmla="*/ 8013706 w 11517549"/>
                <a:gd name="connsiteY4" fmla="*/ 982509 h 982509"/>
                <a:gd name="connsiteX5" fmla="*/ 8171234 w 11517549"/>
                <a:gd name="connsiteY5" fmla="*/ 421412 h 982509"/>
                <a:gd name="connsiteX6" fmla="*/ 8594488 w 11517549"/>
                <a:gd name="connsiteY6" fmla="*/ 421412 h 982509"/>
                <a:gd name="connsiteX7" fmla="*/ 8913069 w 11517549"/>
                <a:gd name="connsiteY7" fmla="*/ 421482 h 982509"/>
                <a:gd name="connsiteX8" fmla="*/ 9336933 w 11517549"/>
                <a:gd name="connsiteY8" fmla="*/ 0 h 982509"/>
                <a:gd name="connsiteX9" fmla="*/ 9332170 w 11517549"/>
                <a:gd name="connsiteY9" fmla="*/ 419101 h 982509"/>
                <a:gd name="connsiteX10" fmla="*/ 11517549 w 11517549"/>
                <a:gd name="connsiteY10" fmla="*/ 421412 h 982509"/>
                <a:gd name="connsiteX0" fmla="*/ 0 w 11517549"/>
                <a:gd name="connsiteY0" fmla="*/ 421412 h 982509"/>
                <a:gd name="connsiteX1" fmla="*/ 7431932 w 11517549"/>
                <a:gd name="connsiteY1" fmla="*/ 421482 h 982509"/>
                <a:gd name="connsiteX2" fmla="*/ 7667467 w 11517549"/>
                <a:gd name="connsiteY2" fmla="*/ 172485 h 982509"/>
                <a:gd name="connsiteX3" fmla="*/ 8013706 w 11517549"/>
                <a:gd name="connsiteY3" fmla="*/ 982509 h 982509"/>
                <a:gd name="connsiteX4" fmla="*/ 8171234 w 11517549"/>
                <a:gd name="connsiteY4" fmla="*/ 421412 h 982509"/>
                <a:gd name="connsiteX5" fmla="*/ 8594488 w 11517549"/>
                <a:gd name="connsiteY5" fmla="*/ 421412 h 982509"/>
                <a:gd name="connsiteX6" fmla="*/ 8913069 w 11517549"/>
                <a:gd name="connsiteY6" fmla="*/ 421482 h 982509"/>
                <a:gd name="connsiteX7" fmla="*/ 9336933 w 11517549"/>
                <a:gd name="connsiteY7" fmla="*/ 0 h 982509"/>
                <a:gd name="connsiteX8" fmla="*/ 9332170 w 11517549"/>
                <a:gd name="connsiteY8" fmla="*/ 419101 h 982509"/>
                <a:gd name="connsiteX9" fmla="*/ 11517549 w 11517549"/>
                <a:gd name="connsiteY9" fmla="*/ 421412 h 982509"/>
                <a:gd name="connsiteX0" fmla="*/ 0 w 11517549"/>
                <a:gd name="connsiteY0" fmla="*/ 421412 h 982509"/>
                <a:gd name="connsiteX1" fmla="*/ 7431932 w 11517549"/>
                <a:gd name="connsiteY1" fmla="*/ 421482 h 982509"/>
                <a:gd name="connsiteX2" fmla="*/ 7667467 w 11517549"/>
                <a:gd name="connsiteY2" fmla="*/ 172485 h 982509"/>
                <a:gd name="connsiteX3" fmla="*/ 8013706 w 11517549"/>
                <a:gd name="connsiteY3" fmla="*/ 982509 h 982509"/>
                <a:gd name="connsiteX4" fmla="*/ 8009352 w 11517549"/>
                <a:gd name="connsiteY4" fmla="*/ 975135 h 982509"/>
                <a:gd name="connsiteX5" fmla="*/ 8171234 w 11517549"/>
                <a:gd name="connsiteY5" fmla="*/ 421412 h 982509"/>
                <a:gd name="connsiteX6" fmla="*/ 8594488 w 11517549"/>
                <a:gd name="connsiteY6" fmla="*/ 421412 h 982509"/>
                <a:gd name="connsiteX7" fmla="*/ 8913069 w 11517549"/>
                <a:gd name="connsiteY7" fmla="*/ 421482 h 982509"/>
                <a:gd name="connsiteX8" fmla="*/ 9336933 w 11517549"/>
                <a:gd name="connsiteY8" fmla="*/ 0 h 982509"/>
                <a:gd name="connsiteX9" fmla="*/ 9332170 w 11517549"/>
                <a:gd name="connsiteY9" fmla="*/ 419101 h 982509"/>
                <a:gd name="connsiteX10" fmla="*/ 11517549 w 11517549"/>
                <a:gd name="connsiteY10" fmla="*/ 421412 h 982509"/>
                <a:gd name="connsiteX0" fmla="*/ 0 w 11517549"/>
                <a:gd name="connsiteY0" fmla="*/ 421412 h 982509"/>
                <a:gd name="connsiteX1" fmla="*/ 7431932 w 11517549"/>
                <a:gd name="connsiteY1" fmla="*/ 421482 h 982509"/>
                <a:gd name="connsiteX2" fmla="*/ 8013706 w 11517549"/>
                <a:gd name="connsiteY2" fmla="*/ 982509 h 982509"/>
                <a:gd name="connsiteX3" fmla="*/ 8009352 w 11517549"/>
                <a:gd name="connsiteY3" fmla="*/ 975135 h 982509"/>
                <a:gd name="connsiteX4" fmla="*/ 8171234 w 11517549"/>
                <a:gd name="connsiteY4" fmla="*/ 421412 h 982509"/>
                <a:gd name="connsiteX5" fmla="*/ 8594488 w 11517549"/>
                <a:gd name="connsiteY5" fmla="*/ 421412 h 982509"/>
                <a:gd name="connsiteX6" fmla="*/ 8913069 w 11517549"/>
                <a:gd name="connsiteY6" fmla="*/ 421482 h 982509"/>
                <a:gd name="connsiteX7" fmla="*/ 9336933 w 11517549"/>
                <a:gd name="connsiteY7" fmla="*/ 0 h 982509"/>
                <a:gd name="connsiteX8" fmla="*/ 9332170 w 11517549"/>
                <a:gd name="connsiteY8" fmla="*/ 419101 h 982509"/>
                <a:gd name="connsiteX9" fmla="*/ 11517549 w 11517549"/>
                <a:gd name="connsiteY9" fmla="*/ 421412 h 982509"/>
                <a:gd name="connsiteX0" fmla="*/ 0 w 11517549"/>
                <a:gd name="connsiteY0" fmla="*/ 421412 h 982509"/>
                <a:gd name="connsiteX1" fmla="*/ 8013706 w 11517549"/>
                <a:gd name="connsiteY1" fmla="*/ 982509 h 982509"/>
                <a:gd name="connsiteX2" fmla="*/ 8009352 w 11517549"/>
                <a:gd name="connsiteY2" fmla="*/ 975135 h 982509"/>
                <a:gd name="connsiteX3" fmla="*/ 8171234 w 11517549"/>
                <a:gd name="connsiteY3" fmla="*/ 421412 h 982509"/>
                <a:gd name="connsiteX4" fmla="*/ 8594488 w 11517549"/>
                <a:gd name="connsiteY4" fmla="*/ 421412 h 982509"/>
                <a:gd name="connsiteX5" fmla="*/ 8913069 w 11517549"/>
                <a:gd name="connsiteY5" fmla="*/ 421482 h 982509"/>
                <a:gd name="connsiteX6" fmla="*/ 9336933 w 11517549"/>
                <a:gd name="connsiteY6" fmla="*/ 0 h 982509"/>
                <a:gd name="connsiteX7" fmla="*/ 9332170 w 11517549"/>
                <a:gd name="connsiteY7" fmla="*/ 419101 h 982509"/>
                <a:gd name="connsiteX8" fmla="*/ 11517549 w 11517549"/>
                <a:gd name="connsiteY8" fmla="*/ 421412 h 982509"/>
                <a:gd name="connsiteX0" fmla="*/ 4354 w 3508197"/>
                <a:gd name="connsiteY0" fmla="*/ 982509 h 982509"/>
                <a:gd name="connsiteX1" fmla="*/ 0 w 3508197"/>
                <a:gd name="connsiteY1" fmla="*/ 975135 h 982509"/>
                <a:gd name="connsiteX2" fmla="*/ 161882 w 3508197"/>
                <a:gd name="connsiteY2" fmla="*/ 421412 h 982509"/>
                <a:gd name="connsiteX3" fmla="*/ 585136 w 3508197"/>
                <a:gd name="connsiteY3" fmla="*/ 421412 h 982509"/>
                <a:gd name="connsiteX4" fmla="*/ 903717 w 3508197"/>
                <a:gd name="connsiteY4" fmla="*/ 421482 h 982509"/>
                <a:gd name="connsiteX5" fmla="*/ 1327581 w 3508197"/>
                <a:gd name="connsiteY5" fmla="*/ 0 h 982509"/>
                <a:gd name="connsiteX6" fmla="*/ 1322818 w 3508197"/>
                <a:gd name="connsiteY6" fmla="*/ 419101 h 982509"/>
                <a:gd name="connsiteX7" fmla="*/ 3508197 w 3508197"/>
                <a:gd name="connsiteY7" fmla="*/ 421412 h 982509"/>
                <a:gd name="connsiteX0" fmla="*/ 0 w 3503843"/>
                <a:gd name="connsiteY0" fmla="*/ 982509 h 982509"/>
                <a:gd name="connsiteX1" fmla="*/ 157528 w 3503843"/>
                <a:gd name="connsiteY1" fmla="*/ 421412 h 982509"/>
                <a:gd name="connsiteX2" fmla="*/ 580782 w 3503843"/>
                <a:gd name="connsiteY2" fmla="*/ 421412 h 982509"/>
                <a:gd name="connsiteX3" fmla="*/ 899363 w 3503843"/>
                <a:gd name="connsiteY3" fmla="*/ 421482 h 982509"/>
                <a:gd name="connsiteX4" fmla="*/ 1323227 w 3503843"/>
                <a:gd name="connsiteY4" fmla="*/ 0 h 982509"/>
                <a:gd name="connsiteX5" fmla="*/ 1318464 w 3503843"/>
                <a:gd name="connsiteY5" fmla="*/ 419101 h 982509"/>
                <a:gd name="connsiteX6" fmla="*/ 3503843 w 3503843"/>
                <a:gd name="connsiteY6" fmla="*/ 421412 h 982509"/>
                <a:gd name="connsiteX0" fmla="*/ 0 w 3346315"/>
                <a:gd name="connsiteY0" fmla="*/ 421412 h 421482"/>
                <a:gd name="connsiteX1" fmla="*/ 423254 w 3346315"/>
                <a:gd name="connsiteY1" fmla="*/ 421412 h 421482"/>
                <a:gd name="connsiteX2" fmla="*/ 741835 w 3346315"/>
                <a:gd name="connsiteY2" fmla="*/ 421482 h 421482"/>
                <a:gd name="connsiteX3" fmla="*/ 1165699 w 3346315"/>
                <a:gd name="connsiteY3" fmla="*/ 0 h 421482"/>
                <a:gd name="connsiteX4" fmla="*/ 1160936 w 3346315"/>
                <a:gd name="connsiteY4" fmla="*/ 419101 h 421482"/>
                <a:gd name="connsiteX5" fmla="*/ 3346315 w 3346315"/>
                <a:gd name="connsiteY5" fmla="*/ 421412 h 421482"/>
                <a:gd name="connsiteX0" fmla="*/ 0 w 3346315"/>
                <a:gd name="connsiteY0" fmla="*/ 2311 h 2381"/>
                <a:gd name="connsiteX1" fmla="*/ 423254 w 3346315"/>
                <a:gd name="connsiteY1" fmla="*/ 2311 h 2381"/>
                <a:gd name="connsiteX2" fmla="*/ 741835 w 3346315"/>
                <a:gd name="connsiteY2" fmla="*/ 2381 h 2381"/>
                <a:gd name="connsiteX3" fmla="*/ 1160936 w 3346315"/>
                <a:gd name="connsiteY3" fmla="*/ 0 h 2381"/>
                <a:gd name="connsiteX4" fmla="*/ 3346315 w 3346315"/>
                <a:gd name="connsiteY4" fmla="*/ 2311 h 2381"/>
                <a:gd name="connsiteX0" fmla="*/ 0 w 10000"/>
                <a:gd name="connsiteY0" fmla="*/ 9706 h 9706"/>
                <a:gd name="connsiteX1" fmla="*/ 1265 w 10000"/>
                <a:gd name="connsiteY1" fmla="*/ 9706 h 9706"/>
                <a:gd name="connsiteX2" fmla="*/ 3469 w 10000"/>
                <a:gd name="connsiteY2" fmla="*/ 0 h 9706"/>
                <a:gd name="connsiteX3" fmla="*/ 10000 w 10000"/>
                <a:gd name="connsiteY3" fmla="*/ 9706 h 9706"/>
                <a:gd name="connsiteX0" fmla="*/ 0 w 10000"/>
                <a:gd name="connsiteY0" fmla="*/ 10000 h 10000"/>
                <a:gd name="connsiteX1" fmla="*/ 3469 w 10000"/>
                <a:gd name="connsiteY1" fmla="*/ 0 h 10000"/>
                <a:gd name="connsiteX2" fmla="*/ 10000 w 10000"/>
                <a:gd name="connsiteY2" fmla="*/ 10000 h 10000"/>
                <a:gd name="connsiteX0" fmla="*/ 0 w 6531"/>
                <a:gd name="connsiteY0" fmla="*/ 0 h 10000"/>
                <a:gd name="connsiteX1" fmla="*/ 6531 w 6531"/>
                <a:gd name="connsiteY1" fmla="*/ 10000 h 10000"/>
              </a:gdLst>
              <a:ahLst/>
              <a:cxnLst>
                <a:cxn ang="0">
                  <a:pos x="connsiteX0" y="connsiteY0"/>
                </a:cxn>
                <a:cxn ang="0">
                  <a:pos x="connsiteX1" y="connsiteY1"/>
                </a:cxn>
              </a:cxnLst>
              <a:rect l="l" t="t" r="r" b="b"/>
              <a:pathLst>
                <a:path w="6531" h="10000">
                  <a:moveTo>
                    <a:pt x="0" y="0"/>
                  </a:moveTo>
                  <a:lnTo>
                    <a:pt x="6531" y="10000"/>
                  </a:lnTo>
                </a:path>
              </a:pathLst>
            </a:custGeom>
            <a:noFill/>
            <a:ln w="19050" cap="flat" cmpd="sng" algn="ctr">
              <a:solidFill>
                <a:srgbClr val="8BAA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rgbClr val="8BAA00"/>
                </a:solidFill>
              </a:endParaRPr>
            </a:p>
          </p:txBody>
        </p:sp>
      </p:grpSp>
      <p:pic>
        <p:nvPicPr>
          <p:cNvPr id="52" name="Graphic 51" descr="Open hand with plant with solid fill">
            <a:extLst>
              <a:ext uri="{FF2B5EF4-FFF2-40B4-BE49-F238E27FC236}">
                <a16:creationId xmlns:a16="http://schemas.microsoft.com/office/drawing/2014/main" id="{576EF00A-745C-4FAE-8A4B-7703B2EF63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23501" y="3525860"/>
            <a:ext cx="2497096" cy="2497096"/>
          </a:xfrm>
          <a:prstGeom prst="rect">
            <a:avLst/>
          </a:prstGeom>
        </p:spPr>
      </p:pic>
    </p:spTree>
    <p:custDataLst>
      <p:tags r:id="rId1"/>
    </p:custDataLst>
    <p:extLst>
      <p:ext uri="{BB962C8B-B14F-4D97-AF65-F5344CB8AC3E}">
        <p14:creationId xmlns:p14="http://schemas.microsoft.com/office/powerpoint/2010/main" val="335105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EKKOFORMATS" val="&lt;MekkoFormats&gt;&lt;NumberFormat DecimalSeparator=&quot;.&quot; ThousandSeparator=&quot;,&quot; NegativeNumberFormat=&quot;1&quot; /&gt;&lt;Font&gt;&lt;Output_Font_Name Default=&quot;Arial&quot; UsePPTTheme=&quot;True&quot; /&gt;&lt;/Font&gt;&lt;DateFormat CultureID=&quot;1033&quot; FormatString=&quot;M/d/yyyy&quot; /&gt;&lt;/MekkoFormats&gt;"/>
  <p:tag name="BTFPCOLUMNGUIDE" val="Bain"/>
</p:tagLst>
</file>

<file path=ppt/tags/tag10.xml><?xml version="1.0" encoding="utf-8"?>
<p:tagLst xmlns:a="http://schemas.openxmlformats.org/drawingml/2006/main" xmlns:r="http://schemas.openxmlformats.org/officeDocument/2006/relationships" xmlns:p="http://schemas.openxmlformats.org/presentationml/2006/main">
  <p:tag name="BTFPLAYOUTENABLED" val="1"/>
</p:tagLst>
</file>

<file path=ppt/tags/tag11.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12.xml><?xml version="1.0" encoding="utf-8"?>
<p:tagLst xmlns:a="http://schemas.openxmlformats.org/drawingml/2006/main" xmlns:r="http://schemas.openxmlformats.org/officeDocument/2006/relationships" xmlns:p="http://schemas.openxmlformats.org/presentationml/2006/main">
  <p:tag name="BTFPLAYOUTENABLED" val="1"/>
</p:tagLst>
</file>

<file path=ppt/tags/tag13.xml><?xml version="1.0" encoding="utf-8"?>
<p:tagLst xmlns:a="http://schemas.openxmlformats.org/drawingml/2006/main" xmlns:r="http://schemas.openxmlformats.org/officeDocument/2006/relationships" xmlns:p="http://schemas.openxmlformats.org/presentationml/2006/main">
  <p:tag name="BTFPLAYOUTENABLED" val="1"/>
</p:tagLst>
</file>

<file path=ppt/tags/tag14.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BTFP_TEMPLATE" val="&lt;?xml version=&quot;1.0&quot; encoding=&quot;utf-8&quot;?&gt;&lt;Template&gt;&lt;Id&gt;f4faacefe9ee50c8e2b8bb0891276a37&lt;/Id&gt;&lt;Version&gt;11&lt;/Version&gt;&lt;/Template&gt;"/>
</p:tagLst>
</file>

<file path=ppt/tags/tag1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7.xml><?xml version="1.0" encoding="utf-8"?>
<p:tagLst xmlns:a="http://schemas.openxmlformats.org/drawingml/2006/main" xmlns:r="http://schemas.openxmlformats.org/officeDocument/2006/relationships" xmlns:p="http://schemas.openxmlformats.org/presentationml/2006/main">
  <p:tag name="BTFPLAYOUTCOLUMNS" val="3"/>
  <p:tag name="BTFPLAYOUTENABLED" val="1"/>
</p:tagLst>
</file>

<file path=ppt/tags/tag18.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19.xml><?xml version="1.0" encoding="utf-8"?>
<p:tagLst xmlns:a="http://schemas.openxmlformats.org/drawingml/2006/main" xmlns:r="http://schemas.openxmlformats.org/officeDocument/2006/relationships" xmlns:p="http://schemas.openxmlformats.org/presentationml/2006/main">
  <p:tag name="BTFPLAYOUTENABLED" val="1"/>
</p:tagLst>
</file>

<file path=ppt/tags/tag2.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2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1.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22.xml><?xml version="1.0" encoding="utf-8"?>
<p:tagLst xmlns:a="http://schemas.openxmlformats.org/drawingml/2006/main" xmlns:r="http://schemas.openxmlformats.org/officeDocument/2006/relationships" xmlns:p="http://schemas.openxmlformats.org/presentationml/2006/main">
  <p:tag name="BTFPLAYOUTENABLED" val="1"/>
  <p:tag name="BTFPLAYOUTCOLUMNS" val="5"/>
</p:tagLst>
</file>

<file path=ppt/tags/tag23.xml><?xml version="1.0" encoding="utf-8"?>
<p:tagLst xmlns:a="http://schemas.openxmlformats.org/drawingml/2006/main" xmlns:r="http://schemas.openxmlformats.org/officeDocument/2006/relationships" xmlns:p="http://schemas.openxmlformats.org/presentationml/2006/main">
  <p:tag name="BTFPLAYOUTENABLED" val="1"/>
  <p:tag name="BTFPLAYOUTANCHORELEFT" val="True"/>
  <p:tag name="BTFPLAYOUTANCHORERIGHT" val="False"/>
  <p:tag name="BTFPLAYOUTANCHORETOP" val="True"/>
  <p:tag name="BTFPLAYOUTANCHOREBOTTOM" val="False"/>
</p:tagLst>
</file>

<file path=ppt/tags/tag24.xml><?xml version="1.0" encoding="utf-8"?>
<p:tagLst xmlns:a="http://schemas.openxmlformats.org/drawingml/2006/main" xmlns:r="http://schemas.openxmlformats.org/officeDocument/2006/relationships" xmlns:p="http://schemas.openxmlformats.org/presentationml/2006/main">
  <p:tag name="BTFPLAYOUTENABLED" val="1"/>
</p:tagLst>
</file>

<file path=ppt/tags/tag2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6.xml><?xml version="1.0" encoding="utf-8"?>
<p:tagLst xmlns:a="http://schemas.openxmlformats.org/drawingml/2006/main" xmlns:r="http://schemas.openxmlformats.org/officeDocument/2006/relationships" xmlns:p="http://schemas.openxmlformats.org/presentationml/2006/main">
  <p:tag name="BTFPLAYOUTENABLED" val="1"/>
</p:tagLst>
</file>

<file path=ppt/tags/tag27.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28.xml><?xml version="1.0" encoding="utf-8"?>
<p:tagLst xmlns:a="http://schemas.openxmlformats.org/drawingml/2006/main" xmlns:r="http://schemas.openxmlformats.org/officeDocument/2006/relationships" xmlns:p="http://schemas.openxmlformats.org/presentationml/2006/main">
  <p:tag name="BTFPLAYOUTENABLED" val="1"/>
</p:tagLst>
</file>

<file path=ppt/tags/tag29.xml><?xml version="1.0" encoding="utf-8"?>
<p:tagLst xmlns:a="http://schemas.openxmlformats.org/drawingml/2006/main" xmlns:r="http://schemas.openxmlformats.org/officeDocument/2006/relationships" xmlns:p="http://schemas.openxmlformats.org/presentationml/2006/main">
  <p:tag name="BTFPLAYOUTENABLED" val="1"/>
</p:tagLst>
</file>

<file path=ppt/tags/tag3.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30.xml><?xml version="1.0" encoding="utf-8"?>
<p:tagLst xmlns:a="http://schemas.openxmlformats.org/drawingml/2006/main" xmlns:r="http://schemas.openxmlformats.org/officeDocument/2006/relationships" xmlns:p="http://schemas.openxmlformats.org/presentationml/2006/main">
  <p:tag name="BTFPLAYOUTENABLED" val="1"/>
</p:tagLst>
</file>

<file path=ppt/tags/tag31.xml><?xml version="1.0" encoding="utf-8"?>
<p:tagLst xmlns:a="http://schemas.openxmlformats.org/drawingml/2006/main" xmlns:r="http://schemas.openxmlformats.org/officeDocument/2006/relationships" xmlns:p="http://schemas.openxmlformats.org/presentationml/2006/main">
  <p:tag name="BTFPLAYOUTENABLED" val="1"/>
</p:tagLst>
</file>

<file path=ppt/tags/tag32.xml><?xml version="1.0" encoding="utf-8"?>
<p:tagLst xmlns:a="http://schemas.openxmlformats.org/drawingml/2006/main" xmlns:r="http://schemas.openxmlformats.org/officeDocument/2006/relationships" xmlns:p="http://schemas.openxmlformats.org/presentationml/2006/main">
  <p:tag name="BTFPLAYOUTENABLED" val="1"/>
</p:tagLst>
</file>

<file path=ppt/tags/tag33.xml><?xml version="1.0" encoding="utf-8"?>
<p:tagLst xmlns:a="http://schemas.openxmlformats.org/drawingml/2006/main" xmlns:r="http://schemas.openxmlformats.org/officeDocument/2006/relationships" xmlns:p="http://schemas.openxmlformats.org/presentationml/2006/main">
  <p:tag name="BTFPLAYOUTENABLED" val="1"/>
</p:tagLst>
</file>

<file path=ppt/tags/tag34.xml><?xml version="1.0" encoding="utf-8"?>
<p:tagLst xmlns:a="http://schemas.openxmlformats.org/drawingml/2006/main" xmlns:r="http://schemas.openxmlformats.org/officeDocument/2006/relationships" xmlns:p="http://schemas.openxmlformats.org/presentationml/2006/main">
  <p:tag name="BTFPLAYOUTENABLED" val="1"/>
</p:tagLst>
</file>

<file path=ppt/tags/tag35.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36.xml><?xml version="1.0" encoding="utf-8"?>
<p:tagLst xmlns:a="http://schemas.openxmlformats.org/drawingml/2006/main" xmlns:r="http://schemas.openxmlformats.org/officeDocument/2006/relationships" xmlns:p="http://schemas.openxmlformats.org/presentationml/2006/main">
  <p:tag name="BTFPLAYOUTENABLED" val="1"/>
</p:tagLst>
</file>

<file path=ppt/tags/tag37.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BTFP_TEMPLATE" val="&lt;?xml version=&quot;1.0&quot; encoding=&quot;utf-8&quot;?&gt;&lt;Template&gt;&lt;Id&gt;f4faacefe9ee50c8e2b8bb0891276a37&lt;/Id&gt;&lt;Version&gt;11&lt;/Version&gt;&lt;/Template&gt;"/>
</p:tagLst>
</file>

<file path=ppt/tags/tag38.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39.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4.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40.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41.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5.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6.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7.xml><?xml version="1.0" encoding="utf-8"?>
<p:tagLst xmlns:a="http://schemas.openxmlformats.org/drawingml/2006/main" xmlns:r="http://schemas.openxmlformats.org/officeDocument/2006/relationships" xmlns:p="http://schemas.openxmlformats.org/presentationml/2006/main">
  <p:tag name="BTFPLAYOUTENABLED" val="1"/>
  <p:tag name="BTFPLAYOUTCOLUMNS" val="2"/>
</p:tagLst>
</file>

<file path=ppt/tags/tag8.xml><?xml version="1.0" encoding="utf-8"?>
<p:tagLst xmlns:a="http://schemas.openxmlformats.org/drawingml/2006/main" xmlns:r="http://schemas.openxmlformats.org/officeDocument/2006/relationships" xmlns:p="http://schemas.openxmlformats.org/presentationml/2006/main">
  <p:tag name="BTFPLAYOUTENABLED" val="1"/>
</p:tagLst>
</file>

<file path=ppt/tags/tag9.xml><?xml version="1.0" encoding="utf-8"?>
<p:tagLst xmlns:a="http://schemas.openxmlformats.org/drawingml/2006/main" xmlns:r="http://schemas.openxmlformats.org/officeDocument/2006/relationships" xmlns:p="http://schemas.openxmlformats.org/presentationml/2006/main">
  <p:tag name="BTFPLAYOUTENABLED" val="1"/>
</p:tagLst>
</file>

<file path=ppt/theme/theme1.xml><?xml version="1.0" encoding="utf-8"?>
<a:theme xmlns:a="http://schemas.openxmlformats.org/drawingml/2006/main" name="Ecology 16x9">
  <a:themeElements>
    <a:clrScheme name="Custom 1">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106394</TotalTime>
  <Words>2066</Words>
  <Application>Microsoft Office PowerPoint</Application>
  <PresentationFormat>Widescreen</PresentationFormat>
  <Paragraphs>229</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Corbel</vt:lpstr>
      <vt:lpstr>myriad-pro</vt:lpstr>
      <vt:lpstr>Ecology 16x9</vt:lpstr>
      <vt:lpstr>Proposed articles for May 2023 Town Meeting</vt:lpstr>
      <vt:lpstr>Executive Summary</vt:lpstr>
      <vt:lpstr>Accept Specialized Stretch Code</vt:lpstr>
      <vt:lpstr>Massachusetts has 3 levels of building energy code</vt:lpstr>
      <vt:lpstr>What is in the Specialized Code</vt:lpstr>
      <vt:lpstr>Why adopt the Specialized Code</vt:lpstr>
      <vt:lpstr>Net Zero Greenhouse Gas Emissions by the Town of Ashland</vt:lpstr>
      <vt:lpstr>Net Zero for the Town of Ashland</vt:lpstr>
      <vt:lpstr>PowerPoint Presentation</vt:lpstr>
      <vt:lpstr>Specialized energy code requirements for commercial buildings</vt:lpstr>
      <vt:lpstr>Specialized energy code requirements for residential buildings</vt:lpstr>
      <vt:lpstr>A Definition of HERS Rating (the MPG for your home)</vt:lpstr>
      <vt:lpstr>Passive House</vt:lpstr>
      <vt:lpstr>The Adoption Process</vt:lpstr>
      <vt:lpstr>Increased incentives for Builder and Developers</vt:lpstr>
      <vt:lpstr>What happens to the grid when we electrify everything</vt:lpstr>
      <vt:lpstr>Are efficient buildings really that expensive</vt:lpstr>
      <vt:lpstr>What is additional in the specialized code</vt:lpstr>
      <vt:lpstr>Multi Family Homes</vt:lpstr>
      <vt:lpstr>PowerPoint Presentation</vt:lpstr>
      <vt:lpstr>Vehicles and Equipment</vt:lpstr>
      <vt:lpstr>Buildings</vt:lpstr>
      <vt:lpstr>Electricity Supply</vt:lpstr>
      <vt:lpstr>Exemptions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NetZero</dc:title>
  <dc:creator>Ratanchandani, Ashwin</dc:creator>
  <cp:lastModifiedBy>Ratanchandani, Ashwin</cp:lastModifiedBy>
  <cp:revision>315</cp:revision>
  <dcterms:created xsi:type="dcterms:W3CDTF">2020-07-05T23:27:34Z</dcterms:created>
  <dcterms:modified xsi:type="dcterms:W3CDTF">2023-04-26T00:51:56Z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