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8" autoAdjust="0"/>
    <p:restoredTop sz="94660"/>
  </p:normalViewPr>
  <p:slideViewPr>
    <p:cSldViewPr snapToGrid="0">
      <p:cViewPr varScale="1">
        <p:scale>
          <a:sx n="88" d="100"/>
          <a:sy n="88" d="100"/>
        </p:scale>
        <p:origin x="129" y="48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5684A5-933F-4A0D-9F3A-5280FB465C86}" type="datetimeFigureOut">
              <a:rPr lang="en-US" smtClean="0"/>
              <a:t>5/1/2023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A141F6-B48A-495C-AA4C-C7F29A2F3483}" type="slidenum">
              <a:rPr lang="en-US" smtClean="0"/>
              <a:t>‹#›</a:t>
            </a:fld>
            <a:endParaRPr lang="en-US"/>
          </a:p>
        </p:txBody>
      </p:sp>
    </p:spTree>
    <p:extLst>
      <p:ext uri="{BB962C8B-B14F-4D97-AF65-F5344CB8AC3E}">
        <p14:creationId xmlns:p14="http://schemas.microsoft.com/office/powerpoint/2010/main" val="176698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216fd35a9cd_6_5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0" name="Google Shape;240;g216fd35a9cd_6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6D7D3-5A70-414B-A473-5C5DF7741D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C34637-AF0F-4515-B22A-9048BF8652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E073FC-DA42-41B9-9ADD-D4A877760F71}"/>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5" name="Footer Placeholder 4">
            <a:extLst>
              <a:ext uri="{FF2B5EF4-FFF2-40B4-BE49-F238E27FC236}">
                <a16:creationId xmlns:a16="http://schemas.microsoft.com/office/drawing/2014/main" id="{E8E2B462-49ED-428E-B1E8-8EC9311AC6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933EBA-661B-4B66-978D-B34ADEE0F93D}"/>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4185646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45353-45F8-43F1-AF60-D230350D71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3BCF42-D290-4713-901D-B6AAC1D2D8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FB2D46-8AB1-47DC-8476-D4DA3CD0C742}"/>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5" name="Footer Placeholder 4">
            <a:extLst>
              <a:ext uri="{FF2B5EF4-FFF2-40B4-BE49-F238E27FC236}">
                <a16:creationId xmlns:a16="http://schemas.microsoft.com/office/drawing/2014/main" id="{E9DB8FAE-46DF-48A2-8B2D-5D39EFFCB5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F26257-E922-41DC-B445-D5EC0E0C8EF5}"/>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227780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447EF7-4DDC-46F3-82E0-63BBFD16D5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EDD1D8-8AFE-4D5C-8A59-4A66C24997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E2C2F3-3BCE-4F74-B132-CBDFECD8BF8C}"/>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5" name="Footer Placeholder 4">
            <a:extLst>
              <a:ext uri="{FF2B5EF4-FFF2-40B4-BE49-F238E27FC236}">
                <a16:creationId xmlns:a16="http://schemas.microsoft.com/office/drawing/2014/main" id="{AC8FB06C-1A4F-451C-855B-7BF51034BF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6DDE70-6CBB-4164-9F27-312E7A28A71C}"/>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33040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65161-E6D6-478B-8409-3A968FE6DE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9DDB69-4DCE-47FF-B656-FA4937A33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03E327-F6A6-4B63-AD19-C8630F5DC809}"/>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5" name="Footer Placeholder 4">
            <a:extLst>
              <a:ext uri="{FF2B5EF4-FFF2-40B4-BE49-F238E27FC236}">
                <a16:creationId xmlns:a16="http://schemas.microsoft.com/office/drawing/2014/main" id="{D733050B-4F19-4044-99D7-0AB30865A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9D6BC1-B281-452D-8BD6-6065CBF5F734}"/>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2078156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9C27A-A09D-4FDF-A607-CE32C0FC4C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C31C22-2163-42EC-8E0B-B1CA270C9F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1109AB-3F92-42BC-9A64-8C60D4555245}"/>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5" name="Footer Placeholder 4">
            <a:extLst>
              <a:ext uri="{FF2B5EF4-FFF2-40B4-BE49-F238E27FC236}">
                <a16:creationId xmlns:a16="http://schemas.microsoft.com/office/drawing/2014/main" id="{97D10699-4E4D-471F-9D71-EB9F7AB621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30993-4B86-406E-8BE0-95088C217ED3}"/>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375141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18ACB-9647-436A-8DF1-3D88F1FB7A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F6F2CC-C1FD-4C2E-BF00-A1448CCBFC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ABC15B-0FFB-44DD-BD20-7DFE32433E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2D5618-CD23-48D6-BC76-17930A0A81D9}"/>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6" name="Footer Placeholder 5">
            <a:extLst>
              <a:ext uri="{FF2B5EF4-FFF2-40B4-BE49-F238E27FC236}">
                <a16:creationId xmlns:a16="http://schemas.microsoft.com/office/drawing/2014/main" id="{AE166637-7A6E-4E6E-8DE1-CB8D851DB8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3DDD25-B625-4545-A36E-74002E4C4C73}"/>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2329702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1C74E-F5C7-4681-9C7C-BB11918B8D3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5B115B-80A5-4129-A7AA-9CA964893B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C3094C-9B5D-4089-88B2-A530637428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35FD40-035C-48D1-9A3A-930D2AD0FF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441F89-13DE-4316-9CCB-0E998EABAC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264332-7AB6-4A23-9DD1-94099498DD4D}"/>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8" name="Footer Placeholder 7">
            <a:extLst>
              <a:ext uri="{FF2B5EF4-FFF2-40B4-BE49-F238E27FC236}">
                <a16:creationId xmlns:a16="http://schemas.microsoft.com/office/drawing/2014/main" id="{D5D70C38-52B7-44C7-85C6-04431A79BE5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3FE4FA-01AB-4896-B392-94BAD3942C63}"/>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108974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52C12-53D5-4B47-B7A4-2280A8CE53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72298B-C773-4CA6-A7BB-E444B4C6A395}"/>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4" name="Footer Placeholder 3">
            <a:extLst>
              <a:ext uri="{FF2B5EF4-FFF2-40B4-BE49-F238E27FC236}">
                <a16:creationId xmlns:a16="http://schemas.microsoft.com/office/drawing/2014/main" id="{4794C713-CA67-4A29-AB67-4768F65B27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FC3BC8-E2E4-4F0A-8944-A452C9261B30}"/>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451651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91F241-E1E2-4D8F-855C-A9F7EAA67569}"/>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3" name="Footer Placeholder 2">
            <a:extLst>
              <a:ext uri="{FF2B5EF4-FFF2-40B4-BE49-F238E27FC236}">
                <a16:creationId xmlns:a16="http://schemas.microsoft.com/office/drawing/2014/main" id="{DCC42EB3-3313-409D-97C5-36FACBA8E5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8C6E1D-B349-4C16-A52B-F23923E3F718}"/>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2059948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F4F8B-72D6-4211-B7C1-451EDDDC60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C33C1-F103-420C-9035-D73D8BFF7D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D81916-A0BE-46CE-A109-CFA31D9564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1330DA-B1E0-4124-BB3E-96BF82A5067C}"/>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6" name="Footer Placeholder 5">
            <a:extLst>
              <a:ext uri="{FF2B5EF4-FFF2-40B4-BE49-F238E27FC236}">
                <a16:creationId xmlns:a16="http://schemas.microsoft.com/office/drawing/2014/main" id="{66C45309-43C3-419B-A299-9EB94B40A9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2CC3E6-0E13-4A3E-8ECB-53D650D8B8BB}"/>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45397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499E9-A363-451A-8169-F54189A8D2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811B9F-8515-4060-86E2-1F399D9B6A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2C283E-A9B8-448A-83BC-C5970AC9D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88B091-E834-4F6F-B49F-5F7C460A3733}"/>
              </a:ext>
            </a:extLst>
          </p:cNvPr>
          <p:cNvSpPr>
            <a:spLocks noGrp="1"/>
          </p:cNvSpPr>
          <p:nvPr>
            <p:ph type="dt" sz="half" idx="10"/>
          </p:nvPr>
        </p:nvSpPr>
        <p:spPr/>
        <p:txBody>
          <a:bodyPr/>
          <a:lstStyle/>
          <a:p>
            <a:fld id="{755280B3-0D23-486C-A8F8-4DAFB20DAC74}" type="datetimeFigureOut">
              <a:rPr lang="en-US" smtClean="0"/>
              <a:t>5/1/2023</a:t>
            </a:fld>
            <a:endParaRPr lang="en-US"/>
          </a:p>
        </p:txBody>
      </p:sp>
      <p:sp>
        <p:nvSpPr>
          <p:cNvPr id="6" name="Footer Placeholder 5">
            <a:extLst>
              <a:ext uri="{FF2B5EF4-FFF2-40B4-BE49-F238E27FC236}">
                <a16:creationId xmlns:a16="http://schemas.microsoft.com/office/drawing/2014/main" id="{7997AC56-90AA-4F56-803D-0F9D6A400C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24625D-15D8-4C90-B857-D177A47AEFFC}"/>
              </a:ext>
            </a:extLst>
          </p:cNvPr>
          <p:cNvSpPr>
            <a:spLocks noGrp="1"/>
          </p:cNvSpPr>
          <p:nvPr>
            <p:ph type="sldNum" sz="quarter" idx="12"/>
          </p:nvPr>
        </p:nvSpPr>
        <p:spPr/>
        <p:txBody>
          <a:bodyPr/>
          <a:lstStyle/>
          <a:p>
            <a:fld id="{F3E88A54-285F-409A-A714-6D3D7D641FC8}" type="slidenum">
              <a:rPr lang="en-US" smtClean="0"/>
              <a:t>‹#›</a:t>
            </a:fld>
            <a:endParaRPr lang="en-US"/>
          </a:p>
        </p:txBody>
      </p:sp>
    </p:spTree>
    <p:extLst>
      <p:ext uri="{BB962C8B-B14F-4D97-AF65-F5344CB8AC3E}">
        <p14:creationId xmlns:p14="http://schemas.microsoft.com/office/powerpoint/2010/main" val="780281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5CF7FD-90EE-4035-960D-4596516F93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660EC3-60BF-4CD3-A6FC-C8774E0C3F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DB72BE-3E05-4E0A-B29B-34D84CFAA7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280B3-0D23-486C-A8F8-4DAFB20DAC74}" type="datetimeFigureOut">
              <a:rPr lang="en-US" smtClean="0"/>
              <a:t>5/1/2023</a:t>
            </a:fld>
            <a:endParaRPr lang="en-US"/>
          </a:p>
        </p:txBody>
      </p:sp>
      <p:sp>
        <p:nvSpPr>
          <p:cNvPr id="5" name="Footer Placeholder 4">
            <a:extLst>
              <a:ext uri="{FF2B5EF4-FFF2-40B4-BE49-F238E27FC236}">
                <a16:creationId xmlns:a16="http://schemas.microsoft.com/office/drawing/2014/main" id="{5B02C1D0-0404-401A-98EE-1F45DAB064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DFB75E-9847-4FAA-A66D-B0DC9960B6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E88A54-285F-409A-A714-6D3D7D641FC8}" type="slidenum">
              <a:rPr lang="en-US" smtClean="0"/>
              <a:t>‹#›</a:t>
            </a:fld>
            <a:endParaRPr lang="en-US"/>
          </a:p>
        </p:txBody>
      </p:sp>
    </p:spTree>
    <p:extLst>
      <p:ext uri="{BB962C8B-B14F-4D97-AF65-F5344CB8AC3E}">
        <p14:creationId xmlns:p14="http://schemas.microsoft.com/office/powerpoint/2010/main" val="3038716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8"/>
          <p:cNvSpPr txBox="1">
            <a:spLocks noGrp="1"/>
          </p:cNvSpPr>
          <p:nvPr>
            <p:ph type="title"/>
          </p:nvPr>
        </p:nvSpPr>
        <p:spPr>
          <a:xfrm>
            <a:off x="1068892" y="683525"/>
            <a:ext cx="9601200" cy="740400"/>
          </a:xfrm>
          <a:prstGeom prst="rect">
            <a:avLst/>
          </a:prstGeom>
          <a:noFill/>
          <a:ln>
            <a:noFill/>
          </a:ln>
        </p:spPr>
        <p:txBody>
          <a:bodyPr spcFirstLastPara="1" vert="horz" wrap="square" lIns="91433" tIns="91433" rIns="91433" bIns="91433" rtlCol="0" anchor="ctr" anchorCtr="0">
            <a:noAutofit/>
          </a:bodyPr>
          <a:lstStyle/>
          <a:p>
            <a:pPr>
              <a:lnSpc>
                <a:spcPct val="89000"/>
              </a:lnSpc>
              <a:spcBef>
                <a:spcPts val="0"/>
              </a:spcBef>
              <a:buClr>
                <a:schemeClr val="dk2"/>
              </a:buClr>
              <a:buSzPts val="6600"/>
            </a:pPr>
            <a:r>
              <a:rPr lang="en-US">
                <a:solidFill>
                  <a:schemeClr val="dk1"/>
                </a:solidFill>
                <a:latin typeface="Roboto"/>
                <a:ea typeface="Roboto"/>
                <a:cs typeface="Roboto"/>
                <a:sym typeface="Roboto"/>
              </a:rPr>
              <a:t>SPED </a:t>
            </a:r>
            <a:r>
              <a:rPr lang="en-US" b="1">
                <a:solidFill>
                  <a:schemeClr val="dk1"/>
                </a:solidFill>
                <a:latin typeface="Roboto"/>
                <a:ea typeface="Roboto"/>
                <a:cs typeface="Roboto"/>
                <a:sym typeface="Roboto"/>
              </a:rPr>
              <a:t>STABILIZATION FUND</a:t>
            </a:r>
            <a:endParaRPr b="1">
              <a:solidFill>
                <a:schemeClr val="dk1"/>
              </a:solidFill>
              <a:latin typeface="Roboto"/>
              <a:ea typeface="Roboto"/>
              <a:cs typeface="Roboto"/>
              <a:sym typeface="Roboto"/>
            </a:endParaRPr>
          </a:p>
        </p:txBody>
      </p:sp>
      <p:sp>
        <p:nvSpPr>
          <p:cNvPr id="243" name="Google Shape;243;p38"/>
          <p:cNvSpPr txBox="1">
            <a:spLocks noGrp="1"/>
          </p:cNvSpPr>
          <p:nvPr>
            <p:ph type="body" idx="1"/>
          </p:nvPr>
        </p:nvSpPr>
        <p:spPr>
          <a:xfrm>
            <a:off x="1068892" y="1642449"/>
            <a:ext cx="4879800" cy="3581400"/>
          </a:xfrm>
          <a:prstGeom prst="rect">
            <a:avLst/>
          </a:prstGeom>
          <a:noFill/>
          <a:ln>
            <a:noFill/>
          </a:ln>
        </p:spPr>
        <p:txBody>
          <a:bodyPr spcFirstLastPara="1" vert="horz" wrap="square" lIns="91433" tIns="45700" rIns="91433" bIns="45700" rtlCol="0" anchor="t" anchorCtr="0">
            <a:normAutofit/>
          </a:bodyPr>
          <a:lstStyle/>
          <a:p>
            <a:pPr marL="0" indent="0">
              <a:lnSpc>
                <a:spcPct val="115000"/>
              </a:lnSpc>
              <a:spcBef>
                <a:spcPts val="0"/>
              </a:spcBef>
              <a:buNone/>
            </a:pPr>
            <a:r>
              <a:rPr lang="en-US" sz="1600" b="1">
                <a:solidFill>
                  <a:schemeClr val="dk1"/>
                </a:solidFill>
                <a:latin typeface="Lora"/>
                <a:ea typeface="Lora"/>
                <a:cs typeface="Lora"/>
                <a:sym typeface="Lora"/>
              </a:rPr>
              <a:t>Current language</a:t>
            </a:r>
            <a:endParaRPr sz="1600" b="1">
              <a:solidFill>
                <a:schemeClr val="dk1"/>
              </a:solidFill>
              <a:latin typeface="Lora"/>
              <a:ea typeface="Lora"/>
              <a:cs typeface="Lora"/>
              <a:sym typeface="Lora"/>
            </a:endParaRPr>
          </a:p>
          <a:p>
            <a:pPr marL="397953" indent="-338684">
              <a:lnSpc>
                <a:spcPct val="115000"/>
              </a:lnSpc>
              <a:spcBef>
                <a:spcPts val="733"/>
              </a:spcBef>
              <a:buNone/>
            </a:pPr>
            <a:r>
              <a:rPr lang="en-US" sz="1600">
                <a:solidFill>
                  <a:schemeClr val="dk1"/>
                </a:solidFill>
                <a:latin typeface="Lora"/>
                <a:ea typeface="Lora"/>
                <a:cs typeface="Lora"/>
                <a:sym typeface="Lora"/>
              </a:rPr>
              <a:t>C. Special Education Stabilization Fund: The Special Education Stabilization Fund will be used to provide a buffer on widely fluctuating Out Of District Special Education Costs. Appropriations out of the Special Education Stabilization Fund will be made upon the recommendation of the Superintendent and require a two-thirds vote at Town Meeting.</a:t>
            </a:r>
            <a:endParaRPr sz="1600">
              <a:solidFill>
                <a:schemeClr val="dk1"/>
              </a:solidFill>
              <a:latin typeface="Lora"/>
              <a:ea typeface="Lora"/>
              <a:cs typeface="Lora"/>
              <a:sym typeface="Lora"/>
            </a:endParaRPr>
          </a:p>
        </p:txBody>
      </p:sp>
      <p:sp>
        <p:nvSpPr>
          <p:cNvPr id="244" name="Google Shape;244;p38"/>
          <p:cNvSpPr txBox="1">
            <a:spLocks noGrp="1"/>
          </p:cNvSpPr>
          <p:nvPr>
            <p:ph type="body" idx="2"/>
          </p:nvPr>
        </p:nvSpPr>
        <p:spPr>
          <a:xfrm>
            <a:off x="6666883" y="1642433"/>
            <a:ext cx="5063200" cy="4531200"/>
          </a:xfrm>
          <a:prstGeom prst="rect">
            <a:avLst/>
          </a:prstGeom>
          <a:noFill/>
          <a:ln>
            <a:noFill/>
          </a:ln>
        </p:spPr>
        <p:txBody>
          <a:bodyPr spcFirstLastPara="1" vert="horz" wrap="square" lIns="91433" tIns="45700" rIns="91433" bIns="45700" rtlCol="0" anchor="t" anchorCtr="0">
            <a:noAutofit/>
          </a:bodyPr>
          <a:lstStyle/>
          <a:p>
            <a:pPr marL="0" indent="0">
              <a:lnSpc>
                <a:spcPct val="115000"/>
              </a:lnSpc>
              <a:spcBef>
                <a:spcPts val="0"/>
              </a:spcBef>
              <a:buNone/>
            </a:pPr>
            <a:r>
              <a:rPr lang="en-US" sz="1600" b="1">
                <a:solidFill>
                  <a:schemeClr val="dk1"/>
                </a:solidFill>
                <a:latin typeface="Lora"/>
                <a:ea typeface="Lora"/>
                <a:cs typeface="Lora"/>
                <a:sym typeface="Lora"/>
              </a:rPr>
              <a:t>Revised language</a:t>
            </a:r>
            <a:endParaRPr sz="1600" b="1">
              <a:solidFill>
                <a:schemeClr val="dk1"/>
              </a:solidFill>
              <a:latin typeface="Lora"/>
              <a:ea typeface="Lora"/>
              <a:cs typeface="Lora"/>
              <a:sym typeface="Lora"/>
            </a:endParaRPr>
          </a:p>
          <a:p>
            <a:pPr marL="397953" indent="-397953">
              <a:lnSpc>
                <a:spcPct val="115000"/>
              </a:lnSpc>
              <a:spcBef>
                <a:spcPts val="733"/>
              </a:spcBef>
              <a:buNone/>
            </a:pPr>
            <a:r>
              <a:rPr lang="en-US" sz="1600">
                <a:solidFill>
                  <a:schemeClr val="dk1"/>
                </a:solidFill>
                <a:latin typeface="Lora"/>
                <a:ea typeface="Lora"/>
                <a:cs typeface="Lora"/>
                <a:sym typeface="Lora"/>
              </a:rPr>
              <a:t>C. Special Education Stabilization Fund: The Special Education Stabilization Fund will be used to provide a buffer on widely fluctuating Special Education Costs, out of district tuition, transportation, or any other costs as deemed necessary by the Superintendent of Schools. Appropriations out of the Special Education Stabilization Fund will be limited to $250,000 per fiscal year and will be made upon the recommendation of the Superintendent and require a two-thirds vote at Town Meeting. The balance of the SPED stabilization fund should not exceed $600,000.</a:t>
            </a:r>
            <a:endParaRPr sz="1600">
              <a:solidFill>
                <a:schemeClr val="dk1"/>
              </a:solidFill>
              <a:latin typeface="Lora"/>
              <a:ea typeface="Lora"/>
              <a:cs typeface="Lora"/>
              <a:sym typeface="Lora"/>
            </a:endParaRPr>
          </a:p>
        </p:txBody>
      </p:sp>
      <p:sp>
        <p:nvSpPr>
          <p:cNvPr id="245" name="Google Shape;245;p38"/>
          <p:cNvSpPr/>
          <p:nvPr/>
        </p:nvSpPr>
        <p:spPr>
          <a:xfrm rot="5400000">
            <a:off x="-3376256" y="2957189"/>
            <a:ext cx="7181332" cy="942779"/>
          </a:xfrm>
          <a:custGeom>
            <a:avLst/>
            <a:gdLst/>
            <a:ahLst/>
            <a:cxnLst/>
            <a:rect l="l" t="t" r="r" b="b"/>
            <a:pathLst>
              <a:path w="5154066" h="676636" extrusionOk="0">
                <a:moveTo>
                  <a:pt x="0" y="0"/>
                </a:moveTo>
                <a:lnTo>
                  <a:pt x="5154066" y="0"/>
                </a:lnTo>
                <a:lnTo>
                  <a:pt x="5154066" y="676636"/>
                </a:lnTo>
                <a:lnTo>
                  <a:pt x="0" y="676636"/>
                </a:lnTo>
                <a:close/>
              </a:path>
            </a:pathLst>
          </a:custGeom>
          <a:solidFill>
            <a:srgbClr val="2160AF"/>
          </a:solidFill>
          <a:ln>
            <a:no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157</Words>
  <Application>Microsoft Office PowerPoint</Application>
  <PresentationFormat>Widescreen</PresentationFormat>
  <Paragraphs>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Lora</vt:lpstr>
      <vt:lpstr>Roboto</vt:lpstr>
      <vt:lpstr>Office Theme</vt:lpstr>
      <vt:lpstr>SPED STABILIZATION FUND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SPED STABILIZATION FUND</dc:title>
  <dc:creator>Michael Herbert</dc:creator>
  <cp:lastModifiedBy>Michael Herbert</cp:lastModifiedBy>
  <cp:revision>1</cp:revision>
  <dcterms:created xsi:type="dcterms:W3CDTF">2023-05-01T18:34:38Z</dcterms:created>
  <dcterms:modified xsi:type="dcterms:W3CDTF">2023-05-01T18:35:46Z</dcterms:modified>
</cp:coreProperties>
</file>