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ora" pitchFamily="2" charset="0"/>
      <p:regular r:id="rId13"/>
      <p:bold r:id="rId14"/>
      <p:italic r:id="rId15"/>
      <p:boldItalic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dfef2229f_0_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3dfef2229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3c5b6471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3c5b64711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c5b64711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c5b64711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3dfef222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3dfef222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dfef2229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dfef2229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38" y="2435248"/>
            <a:ext cx="9144076" cy="1613488"/>
            <a:chOff x="0" y="-38100"/>
            <a:chExt cx="5012650" cy="941963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5012650" cy="903863"/>
            </a:xfrm>
            <a:custGeom>
              <a:avLst/>
              <a:gdLst/>
              <a:ahLst/>
              <a:cxnLst/>
              <a:rect l="l" t="t" r="r" b="b"/>
              <a:pathLst>
                <a:path w="5012650" h="903863" extrusionOk="0">
                  <a:moveTo>
                    <a:pt x="0" y="0"/>
                  </a:moveTo>
                  <a:lnTo>
                    <a:pt x="5012650" y="0"/>
                  </a:lnTo>
                  <a:lnTo>
                    <a:pt x="5012650" y="903863"/>
                  </a:lnTo>
                  <a:lnTo>
                    <a:pt x="0" y="903863"/>
                  </a:lnTo>
                  <a:close/>
                </a:path>
              </a:pathLst>
            </a:custGeom>
            <a:solidFill>
              <a:srgbClr val="2160AF"/>
            </a:solidFill>
            <a:ln>
              <a:noFill/>
            </a:ln>
          </p:spPr>
        </p:sp>
        <p:sp>
          <p:nvSpPr>
            <p:cNvPr id="56" name="Google Shape;56;p13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22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13"/>
          <p:cNvSpPr txBox="1"/>
          <p:nvPr/>
        </p:nvSpPr>
        <p:spPr>
          <a:xfrm>
            <a:off x="229726" y="2686550"/>
            <a:ext cx="8684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TOWN OF ASHLAND PROJECT UPDATE</a:t>
            </a:r>
            <a:endParaRPr sz="2400" b="1"/>
          </a:p>
        </p:txBody>
      </p:sp>
      <p:sp>
        <p:nvSpPr>
          <p:cNvPr id="58" name="Google Shape;58;p13"/>
          <p:cNvSpPr txBox="1"/>
          <p:nvPr/>
        </p:nvSpPr>
        <p:spPr>
          <a:xfrm>
            <a:off x="2168548" y="3475844"/>
            <a:ext cx="4806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 3, 2023</a:t>
            </a:r>
            <a:r>
              <a:rPr lang="en" sz="18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• T</a:t>
            </a:r>
            <a:r>
              <a:rPr lang="en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OWN MEETING</a:t>
            </a:r>
            <a:endParaRPr sz="1800"/>
          </a:p>
        </p:txBody>
      </p:sp>
      <p:sp>
        <p:nvSpPr>
          <p:cNvPr id="59" name="Google Shape;59;p13"/>
          <p:cNvSpPr txBox="1"/>
          <p:nvPr/>
        </p:nvSpPr>
        <p:spPr>
          <a:xfrm>
            <a:off x="3885449" y="4248267"/>
            <a:ext cx="13731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050608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 sz="900"/>
          </a:p>
        </p:txBody>
      </p:sp>
      <p:sp>
        <p:nvSpPr>
          <p:cNvPr id="60" name="Google Shape;60;p13"/>
          <p:cNvSpPr txBox="1"/>
          <p:nvPr/>
        </p:nvSpPr>
        <p:spPr>
          <a:xfrm>
            <a:off x="2977569" y="4586435"/>
            <a:ext cx="3189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i="1"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t="13307"/>
          <a:stretch/>
        </p:blipFill>
        <p:spPr>
          <a:xfrm>
            <a:off x="4710175" y="-11000"/>
            <a:ext cx="4433827" cy="25033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4">
            <a:alphaModFix/>
          </a:blip>
          <a:srcRect t="16896" b="2026"/>
          <a:stretch/>
        </p:blipFill>
        <p:spPr>
          <a:xfrm>
            <a:off x="0" y="-11000"/>
            <a:ext cx="4710175" cy="250335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025" y="0"/>
            <a:ext cx="66299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0" y="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Alexa Vega</a:t>
            </a:r>
            <a:endParaRPr sz="1300" b="1">
              <a:solidFill>
                <a:srgbClr val="FFFFFF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0" y="76900"/>
            <a:ext cx="2480100" cy="49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99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PUBLIC SAFETY BUILDING</a:t>
            </a:r>
            <a:endParaRPr sz="2599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28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Char char="●"/>
            </a:pPr>
            <a:r>
              <a:rPr lang="en" sz="1799">
                <a:solidFill>
                  <a:schemeClr val="dk1"/>
                </a:solidFill>
              </a:rPr>
              <a:t>Substantially completed spring 2023</a:t>
            </a:r>
            <a:endParaRPr sz="1799">
              <a:solidFill>
                <a:schemeClr val="dk1"/>
              </a:solidFill>
            </a:endParaRPr>
          </a:p>
          <a:p>
            <a:pPr marL="457200" lvl="0" indent="-3428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Char char="●"/>
            </a:pPr>
            <a:r>
              <a:rPr lang="en" sz="1799">
                <a:solidFill>
                  <a:schemeClr val="dk1"/>
                </a:solidFill>
              </a:rPr>
              <a:t>Police have moved; Fire in the process of moving</a:t>
            </a:r>
            <a:endParaRPr sz="1799">
              <a:solidFill>
                <a:schemeClr val="dk1"/>
              </a:solidFill>
            </a:endParaRPr>
          </a:p>
          <a:p>
            <a:pPr marL="457200" lvl="0" indent="-3428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99"/>
              <a:buChar char="●"/>
            </a:pPr>
            <a:r>
              <a:rPr lang="en" sz="1799">
                <a:solidFill>
                  <a:schemeClr val="dk1"/>
                </a:solidFill>
              </a:rPr>
              <a:t>Open house tentatively scheduled for June</a:t>
            </a:r>
            <a:endParaRPr sz="1799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0" y="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</a:rPr>
              <a:t>Alexa Vega</a:t>
            </a:r>
            <a:endParaRPr sz="1300" b="1">
              <a:solidFill>
                <a:srgbClr val="FFFFFF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869250" y="75300"/>
            <a:ext cx="4069800" cy="487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99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DOWNTOWN PROJECT</a:t>
            </a:r>
            <a:endParaRPr sz="3399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4918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9"/>
              <a:buChar char="●"/>
            </a:pPr>
            <a:r>
              <a:rPr lang="en" sz="1600" dirty="0">
                <a:solidFill>
                  <a:schemeClr val="dk1"/>
                </a:solidFill>
              </a:rPr>
              <a:t>100% of underground infrastructure completed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918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9"/>
              <a:buChar char="●"/>
            </a:pPr>
            <a:r>
              <a:rPr lang="en" sz="1600" dirty="0">
                <a:solidFill>
                  <a:schemeClr val="dk1"/>
                </a:solidFill>
              </a:rPr>
              <a:t>Curbing/Sidewalk/Paving is 90% completed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918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9"/>
              <a:buChar char="●"/>
            </a:pPr>
            <a:r>
              <a:rPr lang="en" sz="1600" dirty="0">
                <a:solidFill>
                  <a:schemeClr val="dk1"/>
                </a:solidFill>
              </a:rPr>
              <a:t>Utility companies are currently installing equipment and cable underground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918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9"/>
              <a:buChar char="●"/>
            </a:pPr>
            <a:r>
              <a:rPr lang="en" sz="1600" dirty="0">
                <a:solidFill>
                  <a:schemeClr val="dk1"/>
                </a:solidFill>
              </a:rPr>
              <a:t>Next phase is to connect utilities to buildings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4918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99"/>
              <a:buChar char="●"/>
            </a:pPr>
            <a:r>
              <a:rPr lang="en" sz="1600" dirty="0">
                <a:solidFill>
                  <a:schemeClr val="dk1"/>
                </a:solidFill>
              </a:rPr>
              <a:t>Final action is to remove poles (dependent on Eversource)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695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010175" y="474025"/>
            <a:ext cx="4069800" cy="3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99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VALENTINE ESTATE</a:t>
            </a:r>
            <a:endParaRPr sz="3399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Currently undergoing $1 million renovation of barn</a:t>
            </a: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Engaged in discussions with potential Conservation Restriction holder</a:t>
            </a:r>
            <a:endParaRPr sz="1999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771275" y="495100"/>
            <a:ext cx="40698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99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COMPREHENSIVE PLAN</a:t>
            </a:r>
            <a:endParaRPr sz="3399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Steering Committee is almost 100% constituted</a:t>
            </a: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Received 3 proposals from consultants</a:t>
            </a:r>
            <a:endParaRPr sz="1999"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1624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5192875" y="164875"/>
            <a:ext cx="4069800" cy="4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99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REGIONAL YMCA ASHLAND</a:t>
            </a:r>
            <a:endParaRPr sz="3399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0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$20 Million Capital Campaign Kicked off</a:t>
            </a: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$2.5 Million Donation from MathWorks</a:t>
            </a: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Construction begins when capital campaign raises 70% </a:t>
            </a:r>
            <a:endParaRPr sz="1999">
              <a:solidFill>
                <a:schemeClr val="dk1"/>
              </a:solidFill>
            </a:endParaRPr>
          </a:p>
          <a:p>
            <a:pPr marL="457200" lvl="0" indent="-355536" algn="l" rtl="0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Char char="●"/>
            </a:pPr>
            <a:r>
              <a:rPr lang="en" sz="1999">
                <a:solidFill>
                  <a:schemeClr val="dk1"/>
                </a:solidFill>
              </a:rPr>
              <a:t>Construction typically takes one year</a:t>
            </a:r>
            <a:endParaRPr sz="1999">
              <a:solidFill>
                <a:schemeClr val="dk1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1575"/>
            <a:ext cx="5132100" cy="31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Lora</vt:lpstr>
      <vt:lpstr>Arial</vt:lpstr>
      <vt:lpstr>Roboto Condensed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Herbert</dc:creator>
  <cp:lastModifiedBy>Michael Herbert</cp:lastModifiedBy>
  <cp:revision>1</cp:revision>
  <dcterms:modified xsi:type="dcterms:W3CDTF">2023-05-03T21:17:53Z</dcterms:modified>
</cp:coreProperties>
</file>