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7023100" cy="9309100"/>
  <p:embeddedFontLst>
    <p:embeddedFont>
      <p:font typeface="Gill Sans" panose="020B0604020202020204" charset="0"/>
      <p:regular r:id="rId12"/>
      <p:bold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jnmDriZX5HcH87DWsIdOtAttYy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0750" y="698175"/>
            <a:ext cx="4682300" cy="3490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00" y="4421800"/>
            <a:ext cx="5618475" cy="41890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44162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702300" y="4421800"/>
            <a:ext cx="5618475" cy="41890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688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702300" y="4421800"/>
            <a:ext cx="5618475" cy="41890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p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722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83bfbd436f_0_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83bfbd436f_0_0:notes"/>
          <p:cNvSpPr txBox="1">
            <a:spLocks noGrp="1"/>
          </p:cNvSpPr>
          <p:nvPr>
            <p:ph type="body" idx="1"/>
          </p:nvPr>
        </p:nvSpPr>
        <p:spPr>
          <a:xfrm>
            <a:off x="702300" y="4421800"/>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18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702300" y="4421800"/>
            <a:ext cx="5618475" cy="41890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3: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284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81a98d54b7_0_7: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281a98d54b7_0_7:notes"/>
          <p:cNvSpPr txBox="1">
            <a:spLocks noGrp="1"/>
          </p:cNvSpPr>
          <p:nvPr>
            <p:ph type="body" idx="1"/>
          </p:nvPr>
        </p:nvSpPr>
        <p:spPr>
          <a:xfrm>
            <a:off x="702300" y="4421800"/>
            <a:ext cx="5618400" cy="41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756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87f0e5ac5b_0_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87f0e5ac5b_0_0:notes"/>
          <p:cNvSpPr txBox="1">
            <a:spLocks noGrp="1"/>
          </p:cNvSpPr>
          <p:nvPr>
            <p:ph type="body" idx="1"/>
          </p:nvPr>
        </p:nvSpPr>
        <p:spPr>
          <a:xfrm>
            <a:off x="702300" y="4421800"/>
            <a:ext cx="5618400" cy="41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3279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81a98d54b7_0_37: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281a98d54b7_0_37:notes"/>
          <p:cNvSpPr txBox="1">
            <a:spLocks noGrp="1"/>
          </p:cNvSpPr>
          <p:nvPr>
            <p:ph type="body" idx="1"/>
          </p:nvPr>
        </p:nvSpPr>
        <p:spPr>
          <a:xfrm>
            <a:off x="702300" y="4421800"/>
            <a:ext cx="5618400" cy="41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20815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861a5a3dc7_0_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861a5a3dc7_0_4:notes"/>
          <p:cNvSpPr txBox="1">
            <a:spLocks noGrp="1"/>
          </p:cNvSpPr>
          <p:nvPr>
            <p:ph type="body" idx="1"/>
          </p:nvPr>
        </p:nvSpPr>
        <p:spPr>
          <a:xfrm>
            <a:off x="702300" y="4421800"/>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401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81ba05ae82_0_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81ba05ae82_0_0:notes"/>
          <p:cNvSpPr txBox="1">
            <a:spLocks noGrp="1"/>
          </p:cNvSpPr>
          <p:nvPr>
            <p:ph type="body" idx="1"/>
          </p:nvPr>
        </p:nvSpPr>
        <p:spPr>
          <a:xfrm>
            <a:off x="702300" y="4421800"/>
            <a:ext cx="5618400" cy="41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35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5"/>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5"/>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18" name="Google Shape;18;p5"/>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4"/>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2" name="Google Shape;82;p1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5"/>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5"/>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5"/>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9" name="Google Shape;89;p15"/>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5"/>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5"/>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5" name="Google Shape;25;p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7"/>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32" name="Google Shape;32;p7"/>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3" name="Google Shape;33;p7"/>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34" name="Google Shape;34;p7"/>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5" name="Google Shape;35;p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8"/>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8"/>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42" name="Google Shape;42;p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9"/>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9" name="Google Shape;49;p9"/>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0" name="Google Shape;50;p9"/>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10"/>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0"/>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12"/>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2"/>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2000"/>
              <a:buFont typeface="Gill Sans"/>
              <a:buNone/>
              <a:defRPr sz="2000" b="0">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67" name="Google Shape;67;p12"/>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68" name="Google Shape;68;p1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a:spLocks noGrp="1"/>
          </p:cNvSpPr>
          <p:nvPr>
            <p:ph type="pic" idx="2"/>
          </p:nvPr>
        </p:nvSpPr>
        <p:spPr>
          <a:xfrm>
            <a:off x="447817" y="599725"/>
            <a:ext cx="11290859" cy="3557252"/>
          </a:xfrm>
          <a:prstGeom prst="rect">
            <a:avLst/>
          </a:prstGeom>
          <a:noFill/>
          <a:ln>
            <a:noFill/>
          </a:ln>
        </p:spPr>
      </p:sp>
      <p:sp>
        <p:nvSpPr>
          <p:cNvPr id="74" name="Google Shape;74;p13"/>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5" name="Google Shape;75;p1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8" name="Google Shape;8;p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0" name="Google Shape;10;p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4"/>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4"/>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hyperlink" Target="https://www.zip06.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masslive.com" TargetMode="External"/><Relationship Id="rId4" Type="http://schemas.openxmlformats.org/officeDocument/2006/relationships/image" Target="../media/image5.png"/><Relationship Id="rId9" Type="http://schemas.openxmlformats.org/officeDocument/2006/relationships/hyperlink" Target="https://birdinghotspot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linwoodarboretum.org"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accent1"/>
              </a:buClr>
              <a:buSzPts val="3600"/>
              <a:buFont typeface="Gill Sans"/>
              <a:buNone/>
            </a:pPr>
            <a:r>
              <a:rPr lang="en-US" sz="6000">
                <a:latin typeface="Arial"/>
                <a:ea typeface="Arial"/>
                <a:cs typeface="Arial"/>
                <a:sym typeface="Arial"/>
              </a:rPr>
              <a:t>Ashland Arboretum</a:t>
            </a:r>
            <a:r>
              <a:rPr lang="en-US" sz="6000">
                <a:solidFill>
                  <a:srgbClr val="543E34"/>
                </a:solidFill>
                <a:latin typeface="Arial"/>
                <a:ea typeface="Arial"/>
                <a:cs typeface="Arial"/>
                <a:sym typeface="Arial"/>
              </a:rPr>
              <a:t> </a:t>
            </a:r>
            <a:endParaRPr/>
          </a:p>
        </p:txBody>
      </p:sp>
      <p:sp>
        <p:nvSpPr>
          <p:cNvPr id="97" name="Google Shape;97;p1"/>
          <p:cNvSpPr txBox="1">
            <a:spLocks noGrp="1"/>
          </p:cNvSpPr>
          <p:nvPr>
            <p:ph type="subTitle" idx="1"/>
          </p:nvPr>
        </p:nvSpPr>
        <p:spPr>
          <a:xfrm>
            <a:off x="455825" y="2495450"/>
            <a:ext cx="11237100" cy="590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72"/>
              <a:buNone/>
            </a:pPr>
            <a:r>
              <a:rPr lang="en-US">
                <a:latin typeface="Arial"/>
                <a:ea typeface="Arial"/>
                <a:cs typeface="Arial"/>
                <a:sym typeface="Arial"/>
              </a:rPr>
              <a:t>Proposed project at the Cadillac Paint site located at 409 Eliot Street.</a:t>
            </a:r>
            <a:endParaRPr>
              <a:latin typeface="Arial"/>
              <a:ea typeface="Arial"/>
              <a:cs typeface="Arial"/>
              <a:sym typeface="Arial"/>
            </a:endParaRPr>
          </a:p>
        </p:txBody>
      </p:sp>
      <p:pic>
        <p:nvPicPr>
          <p:cNvPr id="98" name="Google Shape;98;p1"/>
          <p:cNvPicPr preferRelativeResize="0"/>
          <p:nvPr/>
        </p:nvPicPr>
        <p:blipFill rotWithShape="1">
          <a:blip r:embed="rId3">
            <a:alphaModFix/>
          </a:blip>
          <a:srcRect/>
          <a:stretch/>
        </p:blipFill>
        <p:spPr>
          <a:xfrm>
            <a:off x="10404575" y="1172091"/>
            <a:ext cx="1170165" cy="1171691"/>
          </a:xfrm>
          <a:prstGeom prst="rect">
            <a:avLst/>
          </a:prstGeom>
          <a:noFill/>
          <a:ln>
            <a:noFill/>
          </a:ln>
        </p:spPr>
      </p:pic>
      <p:pic>
        <p:nvPicPr>
          <p:cNvPr id="99" name="Google Shape;99;p1"/>
          <p:cNvPicPr preferRelativeResize="0"/>
          <p:nvPr/>
        </p:nvPicPr>
        <p:blipFill>
          <a:blip r:embed="rId4">
            <a:alphaModFix/>
          </a:blip>
          <a:stretch>
            <a:fillRect/>
          </a:stretch>
        </p:blipFill>
        <p:spPr>
          <a:xfrm>
            <a:off x="0" y="3085875"/>
            <a:ext cx="4919875" cy="3320375"/>
          </a:xfrm>
          <a:prstGeom prst="rect">
            <a:avLst/>
          </a:prstGeom>
          <a:noFill/>
          <a:ln>
            <a:noFill/>
          </a:ln>
        </p:spPr>
      </p:pic>
      <p:pic>
        <p:nvPicPr>
          <p:cNvPr id="100" name="Google Shape;100;p1"/>
          <p:cNvPicPr preferRelativeResize="0"/>
          <p:nvPr/>
        </p:nvPicPr>
        <p:blipFill>
          <a:blip r:embed="rId5">
            <a:alphaModFix/>
          </a:blip>
          <a:stretch>
            <a:fillRect/>
          </a:stretch>
        </p:blipFill>
        <p:spPr>
          <a:xfrm>
            <a:off x="4919875" y="3085875"/>
            <a:ext cx="3649774" cy="3320375"/>
          </a:xfrm>
          <a:prstGeom prst="rect">
            <a:avLst/>
          </a:prstGeom>
          <a:noFill/>
          <a:ln>
            <a:noFill/>
          </a:ln>
        </p:spPr>
      </p:pic>
      <p:pic>
        <p:nvPicPr>
          <p:cNvPr id="101" name="Google Shape;101;p1"/>
          <p:cNvPicPr preferRelativeResize="0"/>
          <p:nvPr/>
        </p:nvPicPr>
        <p:blipFill rotWithShape="1">
          <a:blip r:embed="rId6">
            <a:alphaModFix/>
          </a:blip>
          <a:srcRect b="13171"/>
          <a:stretch/>
        </p:blipFill>
        <p:spPr>
          <a:xfrm>
            <a:off x="8569650" y="3085875"/>
            <a:ext cx="3622349" cy="3320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597492" y="688731"/>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sz="6000">
                <a:latin typeface="Arial"/>
                <a:ea typeface="Arial"/>
                <a:cs typeface="Arial"/>
                <a:sym typeface="Arial"/>
              </a:rPr>
              <a:t>What is an Arboretum?</a:t>
            </a:r>
            <a:endParaRPr/>
          </a:p>
        </p:txBody>
      </p:sp>
      <p:pic>
        <p:nvPicPr>
          <p:cNvPr id="107" name="Google Shape;107;p2"/>
          <p:cNvPicPr preferRelativeResize="0"/>
          <p:nvPr/>
        </p:nvPicPr>
        <p:blipFill rotWithShape="1">
          <a:blip r:embed="rId3">
            <a:alphaModFix/>
          </a:blip>
          <a:srcRect/>
          <a:stretch/>
        </p:blipFill>
        <p:spPr>
          <a:xfrm>
            <a:off x="10309694" y="688714"/>
            <a:ext cx="1071695" cy="1073095"/>
          </a:xfrm>
          <a:prstGeom prst="rect">
            <a:avLst/>
          </a:prstGeom>
          <a:noFill/>
          <a:ln>
            <a:noFill/>
          </a:ln>
        </p:spPr>
      </p:pic>
      <p:sp>
        <p:nvSpPr>
          <p:cNvPr id="108" name="Google Shape;108;p2"/>
          <p:cNvSpPr txBox="1">
            <a:spLocks noGrp="1"/>
          </p:cNvSpPr>
          <p:nvPr>
            <p:ph type="body" idx="1"/>
          </p:nvPr>
        </p:nvSpPr>
        <p:spPr>
          <a:xfrm>
            <a:off x="314250" y="1560600"/>
            <a:ext cx="11563500" cy="3231000"/>
          </a:xfrm>
          <a:prstGeom prst="rect">
            <a:avLst/>
          </a:prstGeom>
          <a:noFill/>
          <a:ln>
            <a:noFill/>
          </a:ln>
        </p:spPr>
        <p:txBody>
          <a:bodyPr spcFirstLastPara="1" wrap="square" lIns="91425" tIns="45700" rIns="91425" bIns="45700"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n-US" sz="2800">
                <a:solidFill>
                  <a:schemeClr val="dk1"/>
                </a:solidFill>
                <a:latin typeface="Arial"/>
                <a:ea typeface="Arial"/>
                <a:cs typeface="Arial"/>
                <a:sym typeface="Arial"/>
              </a:rPr>
              <a:t>Is defined as “a place where trees, shrubs and herbaceous plants are cultivated for scientific and educational purposes”</a:t>
            </a:r>
            <a:endParaRPr sz="2800">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2000">
                <a:solidFill>
                  <a:schemeClr val="dk1"/>
                </a:solidFill>
                <a:latin typeface="Arial"/>
                <a:ea typeface="Arial"/>
                <a:cs typeface="Arial"/>
                <a:sym typeface="Arial"/>
              </a:rPr>
              <a:t>Merriam-Webster Dictionary</a:t>
            </a:r>
            <a:endParaRPr sz="2000">
              <a:solidFill>
                <a:schemeClr val="dk1"/>
              </a:solidFill>
              <a:latin typeface="Arial"/>
              <a:ea typeface="Arial"/>
              <a:cs typeface="Arial"/>
              <a:sym typeface="Arial"/>
            </a:endParaRPr>
          </a:p>
        </p:txBody>
      </p:sp>
      <p:pic>
        <p:nvPicPr>
          <p:cNvPr id="109" name="Google Shape;109;p2"/>
          <p:cNvPicPr preferRelativeResize="0"/>
          <p:nvPr/>
        </p:nvPicPr>
        <p:blipFill rotWithShape="1">
          <a:blip r:embed="rId4">
            <a:alphaModFix/>
          </a:blip>
          <a:srcRect/>
          <a:stretch/>
        </p:blipFill>
        <p:spPr>
          <a:xfrm>
            <a:off x="365725" y="3650000"/>
            <a:ext cx="3831352" cy="2531175"/>
          </a:xfrm>
          <a:prstGeom prst="rect">
            <a:avLst/>
          </a:prstGeom>
          <a:noFill/>
          <a:ln>
            <a:noFill/>
          </a:ln>
        </p:spPr>
      </p:pic>
      <p:sp>
        <p:nvSpPr>
          <p:cNvPr id="110" name="Google Shape;110;p2"/>
          <p:cNvSpPr txBox="1"/>
          <p:nvPr/>
        </p:nvSpPr>
        <p:spPr>
          <a:xfrm>
            <a:off x="365750" y="6344250"/>
            <a:ext cx="3831300" cy="19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Gill Sans"/>
                <a:ea typeface="Gill Sans"/>
                <a:cs typeface="Gill Sans"/>
                <a:sym typeface="Gill Sans"/>
              </a:rPr>
              <a:t>Source: </a:t>
            </a:r>
            <a:r>
              <a:rPr lang="en-US" sz="1000" b="0" i="0" u="sng" strike="noStrike" cap="none">
                <a:solidFill>
                  <a:schemeClr val="hlink"/>
                </a:solidFill>
                <a:latin typeface="Gill Sans"/>
                <a:ea typeface="Gill Sans"/>
                <a:cs typeface="Gill Sans"/>
                <a:sym typeface="Gill Sans"/>
                <a:hlinkClick r:id="rId5"/>
              </a:rPr>
              <a:t>https://www.masslive.com</a:t>
            </a:r>
            <a:r>
              <a:rPr lang="en-US" sz="1000" b="0" i="0" u="none" strike="noStrike" cap="none">
                <a:solidFill>
                  <a:srgbClr val="000000"/>
                </a:solidFill>
                <a:latin typeface="Gill Sans"/>
                <a:ea typeface="Gill Sans"/>
                <a:cs typeface="Gill Sans"/>
                <a:sym typeface="Gill Sans"/>
              </a:rPr>
              <a:t> </a:t>
            </a:r>
            <a:endParaRPr sz="1000" b="0" i="0" u="none" strike="noStrike" cap="none">
              <a:solidFill>
                <a:srgbClr val="000000"/>
              </a:solidFill>
              <a:latin typeface="Gill Sans"/>
              <a:ea typeface="Gill Sans"/>
              <a:cs typeface="Gill Sans"/>
              <a:sym typeface="Gill Sans"/>
            </a:endParaRPr>
          </a:p>
        </p:txBody>
      </p:sp>
      <p:pic>
        <p:nvPicPr>
          <p:cNvPr id="111" name="Google Shape;111;p2"/>
          <p:cNvPicPr preferRelativeResize="0"/>
          <p:nvPr/>
        </p:nvPicPr>
        <p:blipFill rotWithShape="1">
          <a:blip r:embed="rId6">
            <a:alphaModFix/>
          </a:blip>
          <a:srcRect/>
          <a:stretch/>
        </p:blipFill>
        <p:spPr>
          <a:xfrm>
            <a:off x="8153745" y="3808650"/>
            <a:ext cx="3952224" cy="2282824"/>
          </a:xfrm>
          <a:prstGeom prst="rect">
            <a:avLst/>
          </a:prstGeom>
          <a:noFill/>
          <a:ln>
            <a:noFill/>
          </a:ln>
        </p:spPr>
      </p:pic>
      <p:sp>
        <p:nvSpPr>
          <p:cNvPr id="112" name="Google Shape;112;p2"/>
          <p:cNvSpPr txBox="1"/>
          <p:nvPr/>
        </p:nvSpPr>
        <p:spPr>
          <a:xfrm>
            <a:off x="8153750" y="6292800"/>
            <a:ext cx="3831300" cy="19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Gill Sans"/>
                <a:ea typeface="Gill Sans"/>
                <a:cs typeface="Gill Sans"/>
                <a:sym typeface="Gill Sans"/>
              </a:rPr>
              <a:t>Source: </a:t>
            </a:r>
            <a:r>
              <a:rPr lang="en-US" sz="1000" b="0" i="0" u="sng" strike="noStrike" cap="none">
                <a:solidFill>
                  <a:schemeClr val="hlink"/>
                </a:solidFill>
                <a:latin typeface="Gill Sans"/>
                <a:ea typeface="Gill Sans"/>
                <a:cs typeface="Gill Sans"/>
                <a:sym typeface="Gill Sans"/>
                <a:hlinkClick r:id="rId7"/>
              </a:rPr>
              <a:t>https://www.zip06.com</a:t>
            </a:r>
            <a:r>
              <a:rPr lang="en-US" sz="1000" b="0" i="0" u="none" strike="noStrike" cap="none">
                <a:solidFill>
                  <a:srgbClr val="000000"/>
                </a:solidFill>
                <a:latin typeface="Gill Sans"/>
                <a:ea typeface="Gill Sans"/>
                <a:cs typeface="Gill Sans"/>
                <a:sym typeface="Gill Sans"/>
              </a:rPr>
              <a:t> </a:t>
            </a:r>
            <a:endParaRPr sz="1000" b="0" i="0" u="none" strike="noStrike" cap="none">
              <a:solidFill>
                <a:srgbClr val="000000"/>
              </a:solidFill>
              <a:latin typeface="Gill Sans"/>
              <a:ea typeface="Gill Sans"/>
              <a:cs typeface="Gill Sans"/>
              <a:sym typeface="Gill Sans"/>
            </a:endParaRPr>
          </a:p>
        </p:txBody>
      </p:sp>
      <p:pic>
        <p:nvPicPr>
          <p:cNvPr id="113" name="Google Shape;113;p2"/>
          <p:cNvPicPr preferRelativeResize="0"/>
          <p:nvPr/>
        </p:nvPicPr>
        <p:blipFill rotWithShape="1">
          <a:blip r:embed="rId8">
            <a:alphaModFix/>
          </a:blip>
          <a:srcRect/>
          <a:stretch/>
        </p:blipFill>
        <p:spPr>
          <a:xfrm>
            <a:off x="4627325" y="4112025"/>
            <a:ext cx="2969861" cy="1979441"/>
          </a:xfrm>
          <a:prstGeom prst="rect">
            <a:avLst/>
          </a:prstGeom>
          <a:noFill/>
          <a:ln>
            <a:noFill/>
          </a:ln>
        </p:spPr>
      </p:pic>
      <p:sp>
        <p:nvSpPr>
          <p:cNvPr id="114" name="Google Shape;114;p2"/>
          <p:cNvSpPr txBox="1"/>
          <p:nvPr/>
        </p:nvSpPr>
        <p:spPr>
          <a:xfrm>
            <a:off x="4853900" y="6249500"/>
            <a:ext cx="3831300" cy="19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Gill Sans"/>
                <a:ea typeface="Gill Sans"/>
                <a:cs typeface="Gill Sans"/>
                <a:sym typeface="Gill Sans"/>
              </a:rPr>
              <a:t>Source: </a:t>
            </a:r>
            <a:r>
              <a:rPr lang="en-US" sz="1000" b="0" i="0" u="sng" strike="noStrike" cap="none">
                <a:solidFill>
                  <a:schemeClr val="hlink"/>
                </a:solidFill>
                <a:latin typeface="Gill Sans"/>
                <a:ea typeface="Gill Sans"/>
                <a:cs typeface="Gill Sans"/>
                <a:sym typeface="Gill Sans"/>
                <a:hlinkClick r:id="rId9"/>
              </a:rPr>
              <a:t>https://birdinghotspots.org</a:t>
            </a:r>
            <a:r>
              <a:rPr lang="en-US" sz="1000" b="0" i="0" u="none" strike="noStrike" cap="none">
                <a:solidFill>
                  <a:srgbClr val="000000"/>
                </a:solidFill>
                <a:latin typeface="Gill Sans"/>
                <a:ea typeface="Gill Sans"/>
                <a:cs typeface="Gill Sans"/>
                <a:sym typeface="Gill Sans"/>
              </a:rPr>
              <a:t>  </a:t>
            </a:r>
            <a:endParaRPr sz="10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83bfbd436f_0_0"/>
          <p:cNvSpPr txBox="1">
            <a:spLocks noGrp="1"/>
          </p:cNvSpPr>
          <p:nvPr>
            <p:ph type="title"/>
          </p:nvPr>
        </p:nvSpPr>
        <p:spPr>
          <a:xfrm>
            <a:off x="581192" y="702156"/>
            <a:ext cx="11029500" cy="1013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latin typeface="Arial"/>
                <a:ea typeface="Arial"/>
                <a:cs typeface="Arial"/>
                <a:sym typeface="Arial"/>
              </a:rPr>
              <a:t>Benefits of an Arboretum </a:t>
            </a:r>
            <a:endParaRPr>
              <a:latin typeface="Arial"/>
              <a:ea typeface="Arial"/>
              <a:cs typeface="Arial"/>
              <a:sym typeface="Arial"/>
            </a:endParaRPr>
          </a:p>
        </p:txBody>
      </p:sp>
      <p:sp>
        <p:nvSpPr>
          <p:cNvPr id="120" name="Google Shape;120;g283bfbd436f_0_0"/>
          <p:cNvSpPr txBox="1">
            <a:spLocks noGrp="1"/>
          </p:cNvSpPr>
          <p:nvPr>
            <p:ph type="body" idx="1"/>
          </p:nvPr>
        </p:nvSpPr>
        <p:spPr>
          <a:xfrm>
            <a:off x="426267" y="1430271"/>
            <a:ext cx="11029500" cy="3678300"/>
          </a:xfrm>
          <a:prstGeom prst="rect">
            <a:avLst/>
          </a:prstGeom>
        </p:spPr>
        <p:txBody>
          <a:bodyPr spcFirstLastPara="1" wrap="square" lIns="91425" tIns="45700" rIns="91425" bIns="45700" anchor="ctr" anchorCtr="0">
            <a:normAutofit/>
          </a:bodyPr>
          <a:lstStyle/>
          <a:p>
            <a:pPr marL="457200" lvl="0" indent="-333756" algn="l" rtl="0">
              <a:lnSpc>
                <a:spcPct val="200000"/>
              </a:lnSpc>
              <a:spcBef>
                <a:spcPts val="360"/>
              </a:spcBef>
              <a:spcAft>
                <a:spcPts val="0"/>
              </a:spcAft>
              <a:buClr>
                <a:schemeClr val="dk1"/>
              </a:buClr>
              <a:buSzPts val="1656"/>
              <a:buFont typeface="Arial"/>
              <a:buChar char="●"/>
            </a:pPr>
            <a:r>
              <a:rPr lang="en-US">
                <a:solidFill>
                  <a:schemeClr val="dk1"/>
                </a:solidFill>
                <a:latin typeface="Arial"/>
                <a:ea typeface="Arial"/>
                <a:cs typeface="Arial"/>
                <a:sym typeface="Arial"/>
              </a:rPr>
              <a:t>Local Educational space for the community to learn more about surrounding.  </a:t>
            </a:r>
            <a:endParaRPr>
              <a:solidFill>
                <a:schemeClr val="dk1"/>
              </a:solidFill>
              <a:latin typeface="Arial"/>
              <a:ea typeface="Arial"/>
              <a:cs typeface="Arial"/>
              <a:sym typeface="Arial"/>
            </a:endParaRPr>
          </a:p>
          <a:p>
            <a:pPr marL="457200" lvl="0" indent="-333756" algn="l" rtl="0">
              <a:lnSpc>
                <a:spcPct val="200000"/>
              </a:lnSpc>
              <a:spcBef>
                <a:spcPts val="0"/>
              </a:spcBef>
              <a:spcAft>
                <a:spcPts val="0"/>
              </a:spcAft>
              <a:buClr>
                <a:schemeClr val="dk1"/>
              </a:buClr>
              <a:buSzPts val="1656"/>
              <a:buFont typeface="Arial"/>
              <a:buChar char="●"/>
            </a:pPr>
            <a:r>
              <a:rPr lang="en-US">
                <a:solidFill>
                  <a:schemeClr val="dk1"/>
                </a:solidFill>
                <a:latin typeface="Arial"/>
                <a:ea typeface="Arial"/>
                <a:cs typeface="Arial"/>
                <a:sym typeface="Arial"/>
              </a:rPr>
              <a:t>Positive environmental asset for the town.   </a:t>
            </a:r>
            <a:endParaRPr>
              <a:solidFill>
                <a:schemeClr val="dk1"/>
              </a:solidFill>
              <a:latin typeface="Arial"/>
              <a:ea typeface="Arial"/>
              <a:cs typeface="Arial"/>
              <a:sym typeface="Arial"/>
            </a:endParaRPr>
          </a:p>
          <a:p>
            <a:pPr marL="457200" lvl="0" indent="-333756" algn="l" rtl="0">
              <a:lnSpc>
                <a:spcPct val="200000"/>
              </a:lnSpc>
              <a:spcBef>
                <a:spcPts val="0"/>
              </a:spcBef>
              <a:spcAft>
                <a:spcPts val="0"/>
              </a:spcAft>
              <a:buClr>
                <a:schemeClr val="dk1"/>
              </a:buClr>
              <a:buSzPts val="1656"/>
              <a:buFont typeface="Arial"/>
              <a:buChar char="●"/>
            </a:pPr>
            <a:r>
              <a:rPr lang="en-US">
                <a:solidFill>
                  <a:schemeClr val="dk1"/>
                </a:solidFill>
                <a:latin typeface="Arial"/>
                <a:ea typeface="Arial"/>
                <a:cs typeface="Arial"/>
                <a:sym typeface="Arial"/>
              </a:rPr>
              <a:t>Need to add more outdoor third spaces. </a:t>
            </a:r>
            <a:endParaRPr>
              <a:solidFill>
                <a:schemeClr val="dk1"/>
              </a:solidFill>
              <a:latin typeface="Arial"/>
              <a:ea typeface="Arial"/>
              <a:cs typeface="Arial"/>
              <a:sym typeface="Arial"/>
            </a:endParaRPr>
          </a:p>
          <a:p>
            <a:pPr marL="457200" lvl="0" indent="0" algn="l" rtl="0">
              <a:spcBef>
                <a:spcPts val="360"/>
              </a:spcBef>
              <a:spcAft>
                <a:spcPts val="0"/>
              </a:spcAft>
              <a:buNone/>
            </a:pPr>
            <a:r>
              <a:rPr lang="en-US">
                <a:solidFill>
                  <a:schemeClr val="dk1"/>
                </a:solidFill>
              </a:rPr>
              <a:t>                                                                                                                                                                                                                                                                                                                                                                                                                                                                                                                                                                                                                                                                                                                                                                                                                                                                                                                                                                                                                                                                                                                                                                                                                                                                                                                                                                                                                                                                                                                                                                                                                                                                                                                                                                                                                                                                                                                                                                                                                                                                                                                                                                                                                                                                                                                                                                                                                                                                                                                                                                                                                                                                                                                                                                                                                                                                                                                                                                                                                                                                                                                                                                                                                                                                                                                                                                                                                                                                                                                                                                                                                                                                                                                                                                                                                                                                                                                                                                                                                                                                                                                                                                                                                                                                                                                                                                                                                                                                                                                                                                                                                                                                                                                                                                                                                                                                                                                                                                                                                                                                                                                                                                                                                                                                                                                                                                                                                                                                                                                                                                                                                                                                                                                                                                                                                                                                                                                                                                                                                                                                                                                                                                                                                                                                                                                                                                                                                                                                                                                                                                                                                                                                                                                                                             </a:t>
            </a:r>
            <a:endParaRPr>
              <a:solidFill>
                <a:schemeClr val="dk1"/>
              </a:solidFill>
            </a:endParaRPr>
          </a:p>
        </p:txBody>
      </p:sp>
      <p:pic>
        <p:nvPicPr>
          <p:cNvPr id="121" name="Google Shape;121;g283bfbd436f_0_0"/>
          <p:cNvPicPr preferRelativeResize="0"/>
          <p:nvPr/>
        </p:nvPicPr>
        <p:blipFill>
          <a:blip r:embed="rId3">
            <a:alphaModFix/>
          </a:blip>
          <a:stretch>
            <a:fillRect/>
          </a:stretch>
        </p:blipFill>
        <p:spPr>
          <a:xfrm>
            <a:off x="496625" y="4137125"/>
            <a:ext cx="3560974" cy="2459925"/>
          </a:xfrm>
          <a:prstGeom prst="rect">
            <a:avLst/>
          </a:prstGeom>
          <a:noFill/>
          <a:ln>
            <a:noFill/>
          </a:ln>
        </p:spPr>
      </p:pic>
      <p:pic>
        <p:nvPicPr>
          <p:cNvPr id="122" name="Google Shape;122;g283bfbd436f_0_0"/>
          <p:cNvPicPr preferRelativeResize="0"/>
          <p:nvPr/>
        </p:nvPicPr>
        <p:blipFill>
          <a:blip r:embed="rId4">
            <a:alphaModFix/>
          </a:blip>
          <a:stretch>
            <a:fillRect/>
          </a:stretch>
        </p:blipFill>
        <p:spPr>
          <a:xfrm>
            <a:off x="4875575" y="4119750"/>
            <a:ext cx="3742950" cy="2494674"/>
          </a:xfrm>
          <a:prstGeom prst="rect">
            <a:avLst/>
          </a:prstGeom>
          <a:noFill/>
          <a:ln>
            <a:noFill/>
          </a:ln>
        </p:spPr>
      </p:pic>
      <p:pic>
        <p:nvPicPr>
          <p:cNvPr id="123" name="Google Shape;123;g283bfbd436f_0_0"/>
          <p:cNvPicPr preferRelativeResize="0"/>
          <p:nvPr/>
        </p:nvPicPr>
        <p:blipFill>
          <a:blip r:embed="rId5">
            <a:alphaModFix/>
          </a:blip>
          <a:stretch>
            <a:fillRect/>
          </a:stretch>
        </p:blipFill>
        <p:spPr>
          <a:xfrm>
            <a:off x="8947250" y="2160150"/>
            <a:ext cx="3062851" cy="27815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title"/>
          </p:nvPr>
        </p:nvSpPr>
        <p:spPr>
          <a:xfrm>
            <a:off x="532268" y="7121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sz="4800">
                <a:latin typeface="Arial"/>
                <a:ea typeface="Arial"/>
                <a:cs typeface="Arial"/>
                <a:sym typeface="Arial"/>
              </a:rPr>
              <a:t>Proposed area </a:t>
            </a:r>
            <a:endParaRPr/>
          </a:p>
        </p:txBody>
      </p:sp>
      <p:pic>
        <p:nvPicPr>
          <p:cNvPr id="129" name="Google Shape;129;p3"/>
          <p:cNvPicPr preferRelativeResize="0"/>
          <p:nvPr/>
        </p:nvPicPr>
        <p:blipFill rotWithShape="1">
          <a:blip r:embed="rId3">
            <a:alphaModFix/>
          </a:blip>
          <a:srcRect/>
          <a:stretch/>
        </p:blipFill>
        <p:spPr>
          <a:xfrm>
            <a:off x="10317249" y="668772"/>
            <a:ext cx="1073696" cy="1075096"/>
          </a:xfrm>
          <a:prstGeom prst="rect">
            <a:avLst/>
          </a:prstGeom>
          <a:noFill/>
          <a:ln>
            <a:noFill/>
          </a:ln>
        </p:spPr>
      </p:pic>
      <p:sp>
        <p:nvSpPr>
          <p:cNvPr id="130" name="Google Shape;130;p3"/>
          <p:cNvSpPr txBox="1"/>
          <p:nvPr/>
        </p:nvSpPr>
        <p:spPr>
          <a:xfrm>
            <a:off x="0" y="1911100"/>
            <a:ext cx="7313700" cy="48525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15000"/>
              </a:lnSpc>
              <a:spcBef>
                <a:spcPts val="0"/>
              </a:spcBef>
              <a:spcAft>
                <a:spcPts val="0"/>
              </a:spcAft>
              <a:buClr>
                <a:schemeClr val="dk1"/>
              </a:buClr>
              <a:buSzPts val="1500"/>
              <a:buFont typeface="Arial"/>
              <a:buChar char="•"/>
            </a:pPr>
            <a:r>
              <a:rPr lang="en-US" sz="1700" b="0" i="0" u="none" strike="noStrike" cap="none">
                <a:solidFill>
                  <a:srgbClr val="543E34"/>
                </a:solidFill>
                <a:latin typeface="Arial"/>
                <a:ea typeface="Arial"/>
                <a:cs typeface="Arial"/>
                <a:sym typeface="Arial"/>
              </a:rPr>
              <a:t>Previously known as “Cadillac paint”, 409 Eliot Street has gone through a transformative process. </a:t>
            </a:r>
            <a:endParaRPr sz="1700" b="0" i="0" u="none" strike="noStrike" cap="none">
              <a:solidFill>
                <a:srgbClr val="543E34"/>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543E34"/>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700" b="0" i="0" u="none" strike="noStrike" cap="none">
                <a:solidFill>
                  <a:srgbClr val="543E34"/>
                </a:solidFill>
                <a:latin typeface="Arial"/>
                <a:ea typeface="Arial"/>
                <a:cs typeface="Arial"/>
                <a:sym typeface="Arial"/>
              </a:rPr>
              <a:t>On 2017 Ashland residents voted during the Special Town Meeting to take “Cadillac Paint” by eminent domain to remove the building and finish the remediation of the site.</a:t>
            </a:r>
            <a:endParaRPr sz="1700" b="0" i="0" u="none" strike="noStrike" cap="none">
              <a:solidFill>
                <a:srgbClr val="543E34"/>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543E34"/>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700" b="0" i="0" u="none" strike="noStrike" cap="none">
                <a:solidFill>
                  <a:srgbClr val="543E34"/>
                </a:solidFill>
                <a:latin typeface="Arial"/>
                <a:ea typeface="Arial"/>
                <a:cs typeface="Arial"/>
                <a:sym typeface="Arial"/>
              </a:rPr>
              <a:t>In 2018 the demolition of the building occurred, and NOBIS engineering removed all the contaminants on the property and replaced it with clean soil.</a:t>
            </a:r>
            <a:endParaRPr sz="1700" b="0" i="0" u="none" strike="noStrike" cap="none">
              <a:solidFill>
                <a:srgbClr val="543E34"/>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rgbClr val="543E34"/>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700" b="0" i="0" u="none" strike="noStrike" cap="none">
                <a:solidFill>
                  <a:srgbClr val="543E34"/>
                </a:solidFill>
                <a:latin typeface="Arial"/>
                <a:ea typeface="Arial"/>
                <a:cs typeface="Arial"/>
                <a:sym typeface="Arial"/>
              </a:rPr>
              <a:t>After going through these transformative process the Town of Ashland would like 409 Eliot Street to go even one step further and create an arboretum in this area. This would create a new safe recreational and educational place for the residents of Ashland. </a:t>
            </a:r>
            <a:endParaRPr sz="1700" b="0" i="0" u="none" strike="noStrike" cap="none">
              <a:solidFill>
                <a:srgbClr val="543E3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Gill Sans"/>
              <a:ea typeface="Gill Sans"/>
              <a:cs typeface="Gill Sans"/>
              <a:sym typeface="Gill Sans"/>
            </a:endParaRPr>
          </a:p>
        </p:txBody>
      </p:sp>
      <p:pic>
        <p:nvPicPr>
          <p:cNvPr id="131" name="Google Shape;131;p3"/>
          <p:cNvPicPr preferRelativeResize="0"/>
          <p:nvPr/>
        </p:nvPicPr>
        <p:blipFill rotWithShape="1">
          <a:blip r:embed="rId4">
            <a:alphaModFix/>
          </a:blip>
          <a:srcRect/>
          <a:stretch/>
        </p:blipFill>
        <p:spPr>
          <a:xfrm>
            <a:off x="7446000" y="1796925"/>
            <a:ext cx="4745999" cy="3724034"/>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7264900" y="4907250"/>
            <a:ext cx="2585026" cy="1893675"/>
          </a:xfrm>
          <a:prstGeom prst="rect">
            <a:avLst/>
          </a:prstGeom>
          <a:noFill/>
          <a:ln>
            <a:noFill/>
          </a:ln>
        </p:spPr>
      </p:pic>
      <p:cxnSp>
        <p:nvCxnSpPr>
          <p:cNvPr id="133" name="Google Shape;133;p3"/>
          <p:cNvCxnSpPr/>
          <p:nvPr/>
        </p:nvCxnSpPr>
        <p:spPr>
          <a:xfrm rot="10800000">
            <a:off x="9662400" y="4424800"/>
            <a:ext cx="97800" cy="1810200"/>
          </a:xfrm>
          <a:prstGeom prst="straightConnector1">
            <a:avLst/>
          </a:prstGeom>
          <a:noFill/>
          <a:ln w="9525" cap="flat" cmpd="sng">
            <a:solidFill>
              <a:srgbClr val="FF0000"/>
            </a:solidFill>
            <a:prstDash val="solid"/>
            <a:round/>
            <a:headEnd type="none" w="sm" len="sm"/>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81a98d54b7_0_7"/>
          <p:cNvSpPr txBox="1">
            <a:spLocks noGrp="1"/>
          </p:cNvSpPr>
          <p:nvPr>
            <p:ph type="title"/>
          </p:nvPr>
        </p:nvSpPr>
        <p:spPr>
          <a:xfrm>
            <a:off x="488518" y="5634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800">
                <a:latin typeface="Arial"/>
                <a:ea typeface="Arial"/>
                <a:cs typeface="Arial"/>
                <a:sym typeface="Arial"/>
              </a:rPr>
              <a:t>Site progress  </a:t>
            </a:r>
            <a:r>
              <a:rPr lang="en-US"/>
              <a:t> </a:t>
            </a:r>
            <a:endParaRPr/>
          </a:p>
        </p:txBody>
      </p:sp>
      <p:pic>
        <p:nvPicPr>
          <p:cNvPr id="139" name="Google Shape;139;g281a98d54b7_0_7"/>
          <p:cNvPicPr preferRelativeResize="0"/>
          <p:nvPr/>
        </p:nvPicPr>
        <p:blipFill rotWithShape="1">
          <a:blip r:embed="rId3">
            <a:alphaModFix/>
          </a:blip>
          <a:srcRect t="997" b="21699"/>
          <a:stretch/>
        </p:blipFill>
        <p:spPr>
          <a:xfrm>
            <a:off x="105200" y="2753000"/>
            <a:ext cx="6015626" cy="3245525"/>
          </a:xfrm>
          <a:prstGeom prst="rect">
            <a:avLst/>
          </a:prstGeom>
          <a:noFill/>
          <a:ln>
            <a:noFill/>
          </a:ln>
        </p:spPr>
      </p:pic>
      <p:pic>
        <p:nvPicPr>
          <p:cNvPr id="140" name="Google Shape;140;g281a98d54b7_0_7"/>
          <p:cNvPicPr preferRelativeResize="0"/>
          <p:nvPr/>
        </p:nvPicPr>
        <p:blipFill rotWithShape="1">
          <a:blip r:embed="rId4">
            <a:alphaModFix/>
          </a:blip>
          <a:srcRect/>
          <a:stretch/>
        </p:blipFill>
        <p:spPr>
          <a:xfrm>
            <a:off x="6318975" y="2753000"/>
            <a:ext cx="5708201" cy="3210550"/>
          </a:xfrm>
          <a:prstGeom prst="rect">
            <a:avLst/>
          </a:prstGeom>
          <a:noFill/>
          <a:ln>
            <a:noFill/>
          </a:ln>
        </p:spPr>
      </p:pic>
      <p:sp>
        <p:nvSpPr>
          <p:cNvPr id="141" name="Google Shape;141;g281a98d54b7_0_7"/>
          <p:cNvSpPr txBox="1"/>
          <p:nvPr/>
        </p:nvSpPr>
        <p:spPr>
          <a:xfrm>
            <a:off x="2584175" y="2043550"/>
            <a:ext cx="799200" cy="38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ill Sans"/>
                <a:ea typeface="Gill Sans"/>
                <a:cs typeface="Gill Sans"/>
                <a:sym typeface="Gill Sans"/>
              </a:rPr>
              <a:t>2017</a:t>
            </a:r>
            <a:endParaRPr sz="1400" b="0" i="0" u="none" strike="noStrike" cap="none">
              <a:solidFill>
                <a:srgbClr val="000000"/>
              </a:solidFill>
              <a:latin typeface="Gill Sans"/>
              <a:ea typeface="Gill Sans"/>
              <a:cs typeface="Gill Sans"/>
              <a:sym typeface="Gill Sans"/>
            </a:endParaRPr>
          </a:p>
        </p:txBody>
      </p:sp>
      <p:sp>
        <p:nvSpPr>
          <p:cNvPr id="142" name="Google Shape;142;g281a98d54b7_0_7"/>
          <p:cNvSpPr txBox="1"/>
          <p:nvPr/>
        </p:nvSpPr>
        <p:spPr>
          <a:xfrm>
            <a:off x="8761263" y="2043538"/>
            <a:ext cx="799200" cy="38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ill Sans"/>
                <a:ea typeface="Gill Sans"/>
                <a:cs typeface="Gill Sans"/>
                <a:sym typeface="Gill Sans"/>
              </a:rPr>
              <a:t>2020</a:t>
            </a:r>
            <a:endParaRPr sz="14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87f0e5ac5b_0_0"/>
          <p:cNvSpPr txBox="1">
            <a:spLocks noGrp="1"/>
          </p:cNvSpPr>
          <p:nvPr>
            <p:ph type="title"/>
          </p:nvPr>
        </p:nvSpPr>
        <p:spPr>
          <a:xfrm>
            <a:off x="488518" y="5634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800">
                <a:latin typeface="Arial"/>
                <a:ea typeface="Arial"/>
                <a:cs typeface="Arial"/>
                <a:sym typeface="Arial"/>
              </a:rPr>
              <a:t>Site progress  </a:t>
            </a:r>
            <a:r>
              <a:rPr lang="en-US"/>
              <a:t> </a:t>
            </a:r>
            <a:endParaRPr/>
          </a:p>
        </p:txBody>
      </p:sp>
      <p:sp>
        <p:nvSpPr>
          <p:cNvPr id="148" name="Google Shape;148;g287f0e5ac5b_0_0"/>
          <p:cNvSpPr txBox="1"/>
          <p:nvPr/>
        </p:nvSpPr>
        <p:spPr>
          <a:xfrm>
            <a:off x="5185322" y="1958775"/>
            <a:ext cx="1830600" cy="38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Gill Sans"/>
                <a:ea typeface="Gill Sans"/>
                <a:cs typeface="Gill Sans"/>
                <a:sym typeface="Gill Sans"/>
              </a:rPr>
              <a:t>P</a:t>
            </a:r>
            <a:r>
              <a:rPr lang="en-US" sz="1700">
                <a:latin typeface="Gill Sans"/>
                <a:ea typeface="Gill Sans"/>
                <a:cs typeface="Gill Sans"/>
                <a:sym typeface="Gill Sans"/>
              </a:rPr>
              <a:t>resent (2023)</a:t>
            </a:r>
            <a:endParaRPr sz="1700" b="0" i="0" u="none" strike="noStrike" cap="none">
              <a:solidFill>
                <a:srgbClr val="000000"/>
              </a:solidFill>
              <a:latin typeface="Gill Sans"/>
              <a:ea typeface="Gill Sans"/>
              <a:cs typeface="Gill Sans"/>
              <a:sym typeface="Gill Sans"/>
            </a:endParaRPr>
          </a:p>
        </p:txBody>
      </p:sp>
      <p:pic>
        <p:nvPicPr>
          <p:cNvPr id="149" name="Google Shape;149;g287f0e5ac5b_0_0"/>
          <p:cNvPicPr preferRelativeResize="0"/>
          <p:nvPr/>
        </p:nvPicPr>
        <p:blipFill>
          <a:blip r:embed="rId3">
            <a:alphaModFix/>
          </a:blip>
          <a:stretch>
            <a:fillRect/>
          </a:stretch>
        </p:blipFill>
        <p:spPr>
          <a:xfrm>
            <a:off x="8238850" y="2926950"/>
            <a:ext cx="3880374" cy="3076126"/>
          </a:xfrm>
          <a:prstGeom prst="rect">
            <a:avLst/>
          </a:prstGeom>
          <a:noFill/>
          <a:ln>
            <a:noFill/>
          </a:ln>
        </p:spPr>
      </p:pic>
      <p:pic>
        <p:nvPicPr>
          <p:cNvPr id="150" name="Google Shape;150;g287f0e5ac5b_0_0"/>
          <p:cNvPicPr preferRelativeResize="0"/>
          <p:nvPr/>
        </p:nvPicPr>
        <p:blipFill>
          <a:blip r:embed="rId4">
            <a:alphaModFix/>
          </a:blip>
          <a:stretch>
            <a:fillRect/>
          </a:stretch>
        </p:blipFill>
        <p:spPr>
          <a:xfrm>
            <a:off x="51800" y="2926948"/>
            <a:ext cx="4101501" cy="3076126"/>
          </a:xfrm>
          <a:prstGeom prst="rect">
            <a:avLst/>
          </a:prstGeom>
          <a:noFill/>
          <a:ln>
            <a:noFill/>
          </a:ln>
        </p:spPr>
      </p:pic>
      <p:pic>
        <p:nvPicPr>
          <p:cNvPr id="151" name="Google Shape;151;g287f0e5ac5b_0_0"/>
          <p:cNvPicPr preferRelativeResize="0"/>
          <p:nvPr/>
        </p:nvPicPr>
        <p:blipFill>
          <a:blip r:embed="rId5">
            <a:alphaModFix/>
          </a:blip>
          <a:stretch>
            <a:fillRect/>
          </a:stretch>
        </p:blipFill>
        <p:spPr>
          <a:xfrm>
            <a:off x="4200025" y="2926950"/>
            <a:ext cx="3992101" cy="3076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81a98d54b7_0_37"/>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800">
                <a:latin typeface="Arial"/>
                <a:ea typeface="Arial"/>
                <a:cs typeface="Arial"/>
                <a:sym typeface="Arial"/>
              </a:rPr>
              <a:t>Proposed Ashland Arboretum   </a:t>
            </a:r>
            <a:endParaRPr/>
          </a:p>
        </p:txBody>
      </p:sp>
      <p:sp>
        <p:nvSpPr>
          <p:cNvPr id="157" name="Google Shape;157;g281a98d54b7_0_37"/>
          <p:cNvSpPr txBox="1">
            <a:spLocks noGrp="1"/>
          </p:cNvSpPr>
          <p:nvPr>
            <p:ph type="body" idx="2"/>
          </p:nvPr>
        </p:nvSpPr>
        <p:spPr>
          <a:xfrm>
            <a:off x="445975" y="1880475"/>
            <a:ext cx="7055100" cy="2968200"/>
          </a:xfrm>
          <a:prstGeom prst="rect">
            <a:avLst/>
          </a:prstGeom>
          <a:noFill/>
          <a:ln>
            <a:noFill/>
          </a:ln>
        </p:spPr>
        <p:txBody>
          <a:bodyPr spcFirstLastPara="1" wrap="square" lIns="91425" tIns="45700" rIns="91425" bIns="45700" anchor="t" anchorCtr="0">
            <a:normAutofit fontScale="25000" lnSpcReduction="20000"/>
          </a:bodyPr>
          <a:lstStyle/>
          <a:p>
            <a:pPr marL="457200" lvl="0" indent="0" algn="l" rtl="0">
              <a:lnSpc>
                <a:spcPct val="100000"/>
              </a:lnSpc>
              <a:spcBef>
                <a:spcPts val="360"/>
              </a:spcBef>
              <a:spcAft>
                <a:spcPts val="0"/>
              </a:spcAft>
              <a:buNone/>
            </a:pPr>
            <a:endParaRPr sz="3200">
              <a:solidFill>
                <a:schemeClr val="dk1"/>
              </a:solidFill>
            </a:endParaRPr>
          </a:p>
          <a:p>
            <a:pPr marL="457200" lvl="0" indent="-323850" algn="l" rtl="0">
              <a:lnSpc>
                <a:spcPct val="150000"/>
              </a:lnSpc>
              <a:spcBef>
                <a:spcPts val="360"/>
              </a:spcBef>
              <a:spcAft>
                <a:spcPts val="0"/>
              </a:spcAft>
              <a:buClr>
                <a:schemeClr val="dk1"/>
              </a:buClr>
              <a:buSzPct val="100000"/>
              <a:buFont typeface="Arial"/>
              <a:buChar char="●"/>
            </a:pPr>
            <a:r>
              <a:rPr lang="en-US" sz="6000">
                <a:solidFill>
                  <a:schemeClr val="dk1"/>
                </a:solidFill>
                <a:latin typeface="Arial"/>
                <a:ea typeface="Arial"/>
                <a:cs typeface="Arial"/>
                <a:sym typeface="Arial"/>
              </a:rPr>
              <a:t>The focus of creating an arboretum is for Ashland residents to become familiar with rare species of plants and trees. </a:t>
            </a:r>
            <a:endParaRPr sz="6000">
              <a:solidFill>
                <a:schemeClr val="dk1"/>
              </a:solidFill>
              <a:latin typeface="Arial"/>
              <a:ea typeface="Arial"/>
              <a:cs typeface="Arial"/>
              <a:sym typeface="Arial"/>
            </a:endParaRPr>
          </a:p>
          <a:p>
            <a:pPr marL="457200" lvl="0" indent="-323850" algn="l" rtl="0">
              <a:lnSpc>
                <a:spcPct val="150000"/>
              </a:lnSpc>
              <a:spcBef>
                <a:spcPts val="0"/>
              </a:spcBef>
              <a:spcAft>
                <a:spcPts val="0"/>
              </a:spcAft>
              <a:buClr>
                <a:schemeClr val="dk1"/>
              </a:buClr>
              <a:buSzPct val="100000"/>
              <a:buFont typeface="Arial"/>
              <a:buChar char="●"/>
            </a:pPr>
            <a:r>
              <a:rPr lang="en-US" sz="6000">
                <a:solidFill>
                  <a:schemeClr val="dk1"/>
                </a:solidFill>
                <a:latin typeface="Arial"/>
                <a:ea typeface="Arial"/>
                <a:cs typeface="Arial"/>
                <a:sym typeface="Arial"/>
              </a:rPr>
              <a:t>The size of this area should not be a challenge as shown by the “Linwood Arboretum” in Linwood, New Jersey. This arboretum’s ares is less than an acre and has over 90 species of plants and trees. </a:t>
            </a:r>
            <a:endParaRPr sz="6000">
              <a:solidFill>
                <a:schemeClr val="dk1"/>
              </a:solidFill>
              <a:latin typeface="Arial"/>
              <a:ea typeface="Arial"/>
              <a:cs typeface="Arial"/>
              <a:sym typeface="Arial"/>
            </a:endParaRPr>
          </a:p>
          <a:p>
            <a:pPr marL="457200" lvl="0" indent="-323850" algn="l" rtl="0">
              <a:lnSpc>
                <a:spcPct val="150000"/>
              </a:lnSpc>
              <a:spcBef>
                <a:spcPts val="0"/>
              </a:spcBef>
              <a:spcAft>
                <a:spcPts val="0"/>
              </a:spcAft>
              <a:buClr>
                <a:schemeClr val="dk1"/>
              </a:buClr>
              <a:buSzPct val="100000"/>
              <a:buFont typeface="Arial"/>
              <a:buChar char="●"/>
            </a:pPr>
            <a:r>
              <a:rPr lang="en-US" sz="6000">
                <a:solidFill>
                  <a:schemeClr val="dk1"/>
                </a:solidFill>
                <a:latin typeface="Arial"/>
                <a:ea typeface="Arial"/>
                <a:cs typeface="Arial"/>
                <a:sym typeface="Arial"/>
              </a:rPr>
              <a:t>Species of tree, plants and shrubs should only be native. </a:t>
            </a:r>
            <a:endParaRPr sz="6000">
              <a:solidFill>
                <a:schemeClr val="dk1"/>
              </a:solidFill>
              <a:latin typeface="Arial"/>
              <a:ea typeface="Arial"/>
              <a:cs typeface="Arial"/>
              <a:sym typeface="Arial"/>
            </a:endParaRPr>
          </a:p>
          <a:p>
            <a:pPr marL="457200" lvl="0" indent="-323850" algn="l" rtl="0">
              <a:lnSpc>
                <a:spcPct val="150000"/>
              </a:lnSpc>
              <a:spcBef>
                <a:spcPts val="0"/>
              </a:spcBef>
              <a:spcAft>
                <a:spcPts val="0"/>
              </a:spcAft>
              <a:buClr>
                <a:schemeClr val="dk1"/>
              </a:buClr>
              <a:buSzPct val="100000"/>
              <a:buFont typeface="Arial"/>
              <a:buChar char="●"/>
            </a:pPr>
            <a:r>
              <a:rPr lang="en-US" sz="6000">
                <a:solidFill>
                  <a:schemeClr val="dk1"/>
                </a:solidFill>
                <a:latin typeface="Arial"/>
                <a:ea typeface="Arial"/>
                <a:cs typeface="Arial"/>
                <a:sym typeface="Arial"/>
              </a:rPr>
              <a:t>Funding opportunities will be through CPC or state grants.</a:t>
            </a:r>
            <a:endParaRPr sz="6000">
              <a:solidFill>
                <a:schemeClr val="dk1"/>
              </a:solidFill>
              <a:latin typeface="Arial"/>
              <a:ea typeface="Arial"/>
              <a:cs typeface="Arial"/>
              <a:sym typeface="Arial"/>
            </a:endParaRPr>
          </a:p>
          <a:p>
            <a:pPr marL="0" lvl="0" indent="0" algn="l" rtl="0">
              <a:lnSpc>
                <a:spcPct val="150000"/>
              </a:lnSpc>
              <a:spcBef>
                <a:spcPts val="600"/>
              </a:spcBef>
              <a:spcAft>
                <a:spcPts val="0"/>
              </a:spcAft>
              <a:buSzPct val="50181"/>
              <a:buNone/>
            </a:pPr>
            <a:r>
              <a:rPr lang="en-US" sz="6000">
                <a:solidFill>
                  <a:schemeClr val="dk1"/>
                </a:solidFill>
              </a:rPr>
              <a:t> </a:t>
            </a:r>
            <a:endParaRPr sz="6000">
              <a:solidFill>
                <a:schemeClr val="dk1"/>
              </a:solidFill>
            </a:endParaRPr>
          </a:p>
          <a:p>
            <a:pPr marL="0" lvl="0" indent="0" algn="l" rtl="0">
              <a:lnSpc>
                <a:spcPct val="100000"/>
              </a:lnSpc>
              <a:spcBef>
                <a:spcPts val="600"/>
              </a:spcBef>
              <a:spcAft>
                <a:spcPts val="0"/>
              </a:spcAft>
              <a:buSzPct val="167272"/>
              <a:buNone/>
            </a:pPr>
            <a:endParaRPr>
              <a:solidFill>
                <a:schemeClr val="dk1"/>
              </a:solidFill>
            </a:endParaRPr>
          </a:p>
          <a:p>
            <a:pPr marL="0" lvl="0" indent="0" algn="l" rtl="0">
              <a:lnSpc>
                <a:spcPct val="100000"/>
              </a:lnSpc>
              <a:spcBef>
                <a:spcPts val="600"/>
              </a:spcBef>
              <a:spcAft>
                <a:spcPts val="600"/>
              </a:spcAft>
              <a:buSzPct val="167272"/>
              <a:buNone/>
            </a:pPr>
            <a:endParaRPr>
              <a:solidFill>
                <a:schemeClr val="dk1"/>
              </a:solidFill>
            </a:endParaRPr>
          </a:p>
        </p:txBody>
      </p:sp>
      <p:pic>
        <p:nvPicPr>
          <p:cNvPr id="158" name="Google Shape;158;g281a98d54b7_0_37"/>
          <p:cNvPicPr preferRelativeResize="0"/>
          <p:nvPr/>
        </p:nvPicPr>
        <p:blipFill rotWithShape="1">
          <a:blip r:embed="rId3">
            <a:alphaModFix/>
          </a:blip>
          <a:srcRect/>
          <a:stretch/>
        </p:blipFill>
        <p:spPr>
          <a:xfrm>
            <a:off x="7455875" y="2271876"/>
            <a:ext cx="4351825" cy="3638225"/>
          </a:xfrm>
          <a:prstGeom prst="rect">
            <a:avLst/>
          </a:prstGeom>
          <a:noFill/>
          <a:ln>
            <a:noFill/>
          </a:ln>
        </p:spPr>
      </p:pic>
      <p:pic>
        <p:nvPicPr>
          <p:cNvPr id="159" name="Google Shape;159;g281a98d54b7_0_37"/>
          <p:cNvPicPr preferRelativeResize="0"/>
          <p:nvPr/>
        </p:nvPicPr>
        <p:blipFill rotWithShape="1">
          <a:blip r:embed="rId4">
            <a:alphaModFix/>
          </a:blip>
          <a:srcRect/>
          <a:stretch/>
        </p:blipFill>
        <p:spPr>
          <a:xfrm>
            <a:off x="445975" y="4428389"/>
            <a:ext cx="3190150" cy="2362486"/>
          </a:xfrm>
          <a:prstGeom prst="rect">
            <a:avLst/>
          </a:prstGeom>
          <a:noFill/>
          <a:ln>
            <a:noFill/>
          </a:ln>
        </p:spPr>
      </p:pic>
      <p:pic>
        <p:nvPicPr>
          <p:cNvPr id="160" name="Google Shape;160;g281a98d54b7_0_37"/>
          <p:cNvPicPr preferRelativeResize="0"/>
          <p:nvPr/>
        </p:nvPicPr>
        <p:blipFill rotWithShape="1">
          <a:blip r:embed="rId5">
            <a:alphaModFix/>
          </a:blip>
          <a:srcRect/>
          <a:stretch/>
        </p:blipFill>
        <p:spPr>
          <a:xfrm>
            <a:off x="4164450" y="4343050"/>
            <a:ext cx="3190149" cy="2392623"/>
          </a:xfrm>
          <a:prstGeom prst="rect">
            <a:avLst/>
          </a:prstGeom>
          <a:noFill/>
          <a:ln>
            <a:noFill/>
          </a:ln>
        </p:spPr>
      </p:pic>
      <p:sp>
        <p:nvSpPr>
          <p:cNvPr id="161" name="Google Shape;161;g281a98d54b7_0_37"/>
          <p:cNvSpPr txBox="1"/>
          <p:nvPr/>
        </p:nvSpPr>
        <p:spPr>
          <a:xfrm>
            <a:off x="7591100" y="6096375"/>
            <a:ext cx="4216500" cy="2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ill Sans"/>
                <a:ea typeface="Gill Sans"/>
                <a:cs typeface="Gill Sans"/>
                <a:sym typeface="Gill Sans"/>
              </a:rPr>
              <a:t>Source: </a:t>
            </a:r>
            <a:r>
              <a:rPr lang="en-US" sz="1400" b="0" i="0" u="sng" strike="noStrike" cap="none">
                <a:solidFill>
                  <a:schemeClr val="hlink"/>
                </a:solidFill>
                <a:latin typeface="Gill Sans"/>
                <a:ea typeface="Gill Sans"/>
                <a:cs typeface="Gill Sans"/>
                <a:sym typeface="Gill Sans"/>
                <a:hlinkClick r:id="rId6"/>
              </a:rPr>
              <a:t>https://linwoodarboretum.org</a:t>
            </a:r>
            <a:r>
              <a:rPr lang="en-US" sz="1400" b="0" i="0" u="none" strike="noStrike" cap="none">
                <a:solidFill>
                  <a:srgbClr val="000000"/>
                </a:solidFill>
                <a:latin typeface="Gill Sans"/>
                <a:ea typeface="Gill Sans"/>
                <a:cs typeface="Gill Sans"/>
                <a:sym typeface="Gill Sans"/>
              </a:rPr>
              <a:t> </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861a5a3dc7_0_4"/>
          <p:cNvSpPr txBox="1">
            <a:spLocks noGrp="1"/>
          </p:cNvSpPr>
          <p:nvPr>
            <p:ph type="title"/>
          </p:nvPr>
        </p:nvSpPr>
        <p:spPr>
          <a:xfrm>
            <a:off x="581193" y="729658"/>
            <a:ext cx="11029500" cy="988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Proposed Ashland Arboretum </a:t>
            </a:r>
            <a:endParaRPr/>
          </a:p>
        </p:txBody>
      </p:sp>
      <p:sp>
        <p:nvSpPr>
          <p:cNvPr id="167" name="Google Shape;167;g2861a5a3dc7_0_4"/>
          <p:cNvSpPr txBox="1">
            <a:spLocks noGrp="1"/>
          </p:cNvSpPr>
          <p:nvPr>
            <p:ph type="body" idx="2"/>
          </p:nvPr>
        </p:nvSpPr>
        <p:spPr>
          <a:xfrm>
            <a:off x="450750" y="1874125"/>
            <a:ext cx="11315400" cy="46872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a:p>
            <a:pPr marL="457200" lvl="0" indent="0" algn="l" rtl="0">
              <a:spcBef>
                <a:spcPts val="360"/>
              </a:spcBef>
              <a:spcAft>
                <a:spcPts val="0"/>
              </a:spcAft>
              <a:buNone/>
            </a:pPr>
            <a:endParaRPr>
              <a:solidFill>
                <a:schemeClr val="dk1"/>
              </a:solidFill>
            </a:endParaRPr>
          </a:p>
          <a:p>
            <a:pPr marL="457200" lvl="0" indent="0" algn="l" rtl="0">
              <a:spcBef>
                <a:spcPts val="360"/>
              </a:spcBef>
              <a:spcAft>
                <a:spcPts val="0"/>
              </a:spcAft>
              <a:buNone/>
            </a:pPr>
            <a:endParaRPr>
              <a:solidFill>
                <a:schemeClr val="dk1"/>
              </a:solidFill>
            </a:endParaRPr>
          </a:p>
        </p:txBody>
      </p:sp>
      <p:pic>
        <p:nvPicPr>
          <p:cNvPr id="168" name="Google Shape;168;g2861a5a3dc7_0_4"/>
          <p:cNvPicPr preferRelativeResize="0"/>
          <p:nvPr/>
        </p:nvPicPr>
        <p:blipFill>
          <a:blip r:embed="rId3">
            <a:alphaModFix/>
          </a:blip>
          <a:stretch>
            <a:fillRect/>
          </a:stretch>
        </p:blipFill>
        <p:spPr>
          <a:xfrm>
            <a:off x="0" y="2396400"/>
            <a:ext cx="6394449" cy="3624376"/>
          </a:xfrm>
          <a:prstGeom prst="rect">
            <a:avLst/>
          </a:prstGeom>
          <a:noFill/>
          <a:ln>
            <a:noFill/>
          </a:ln>
        </p:spPr>
      </p:pic>
      <p:pic>
        <p:nvPicPr>
          <p:cNvPr id="169" name="Google Shape;169;g2861a5a3dc7_0_4"/>
          <p:cNvPicPr preferRelativeResize="0"/>
          <p:nvPr/>
        </p:nvPicPr>
        <p:blipFill>
          <a:blip r:embed="rId4">
            <a:alphaModFix/>
          </a:blip>
          <a:stretch>
            <a:fillRect/>
          </a:stretch>
        </p:blipFill>
        <p:spPr>
          <a:xfrm>
            <a:off x="6465750" y="2396400"/>
            <a:ext cx="5726250" cy="3624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81ba05ae82_0_0"/>
          <p:cNvSpPr txBox="1">
            <a:spLocks noGrp="1"/>
          </p:cNvSpPr>
          <p:nvPr>
            <p:ph type="body" idx="1"/>
          </p:nvPr>
        </p:nvSpPr>
        <p:spPr>
          <a:xfrm>
            <a:off x="3855469" y="4126442"/>
            <a:ext cx="5087100" cy="536100"/>
          </a:xfrm>
          <a:prstGeom prst="rect">
            <a:avLst/>
          </a:prstGeom>
        </p:spPr>
        <p:txBody>
          <a:bodyPr spcFirstLastPara="1" wrap="square" lIns="91425" tIns="45700" rIns="91425" bIns="45700" anchor="b" anchorCtr="0">
            <a:noAutofit/>
          </a:bodyPr>
          <a:lstStyle/>
          <a:p>
            <a:pPr marL="0" lvl="0" indent="0" algn="ctr" rtl="0">
              <a:spcBef>
                <a:spcPts val="440"/>
              </a:spcBef>
              <a:spcAft>
                <a:spcPts val="0"/>
              </a:spcAft>
              <a:buNone/>
            </a:pPr>
            <a:r>
              <a:rPr lang="en-US" sz="7000"/>
              <a:t>Thank you</a:t>
            </a:r>
            <a:endParaRPr sz="7000"/>
          </a:p>
        </p:txBody>
      </p:sp>
    </p:spTree>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320</Words>
  <Application>Microsoft Office PowerPoint</Application>
  <PresentationFormat>Widescreen</PresentationFormat>
  <Paragraphs>37</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Gill Sans</vt:lpstr>
      <vt:lpstr>Noto Sans Symbols</vt:lpstr>
      <vt:lpstr>Dividend</vt:lpstr>
      <vt:lpstr>Ashland Arboretum </vt:lpstr>
      <vt:lpstr>What is an Arboretum?</vt:lpstr>
      <vt:lpstr>Benefits of an Arboretum </vt:lpstr>
      <vt:lpstr>Proposed area </vt:lpstr>
      <vt:lpstr>Site progress   </vt:lpstr>
      <vt:lpstr>Site progress   </vt:lpstr>
      <vt:lpstr>Proposed Ashland Arboretum   </vt:lpstr>
      <vt:lpstr>Proposed Ashland Arboretum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Ashland Arboretum </dc:title>
  <dc:creator>Beth Reynolds</dc:creator>
  <cp:lastModifiedBy>Beth Reynolds</cp:lastModifiedBy>
  <cp:revision>1</cp:revision>
  <dcterms:created xsi:type="dcterms:W3CDTF">2023-01-05T14:06:28Z</dcterms:created>
  <dcterms:modified xsi:type="dcterms:W3CDTF">2023-10-05T13:20:05Z</dcterms:modified>
</cp:coreProperties>
</file>