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lasio" panose="020B0604020202020204" charset="0"/>
      <p:regular r:id="rId17"/>
    </p:embeddedFont>
    <p:embeddedFont>
      <p:font typeface="Lato" panose="020F0502020204030203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95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787491"/>
            <a:ext cx="2079188" cy="426244"/>
          </a:xfrm>
          <a:prstGeom prst="roundRect">
            <a:avLst>
              <a:gd name="adj" fmla="val 17880"/>
            </a:avLst>
          </a:prstGeom>
          <a:solidFill>
            <a:srgbClr val="E8E8E3"/>
          </a:solidFill>
          <a:ln/>
        </p:spPr>
      </p:sp>
      <p:sp>
        <p:nvSpPr>
          <p:cNvPr id="4" name="Text 1"/>
          <p:cNvSpPr/>
          <p:nvPr/>
        </p:nvSpPr>
        <p:spPr>
          <a:xfrm>
            <a:off x="6416278" y="2855476"/>
            <a:ext cx="180701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MUNICIPAL FINANCE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8472726" y="2779871"/>
            <a:ext cx="924878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616434" y="2855476"/>
            <a:ext cx="63746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FY2026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280190" y="3312081"/>
            <a:ext cx="63948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FY2026 Budget Overview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6280190" y="436102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comprehensive review of Ashland's fiscal position — comparing FY24 Actuals, FY25 Recap, and the proposed FY26 Budget across revenues, expenditures, and key financial drivers.</a:t>
            </a:r>
            <a:endParaRPr lang="en-US" sz="17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7ABDE-9160-49A7-BD1F-110A3EE2B696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70069" y="626864"/>
            <a:ext cx="583525" cy="240030"/>
          </a:xfrm>
          <a:prstGeom prst="roundRect">
            <a:avLst>
              <a:gd name="adj" fmla="val 20375"/>
            </a:avLst>
          </a:prstGeom>
          <a:solidFill>
            <a:srgbClr val="E8E8E3"/>
          </a:solidFill>
          <a:ln/>
        </p:spPr>
      </p:sp>
      <p:sp>
        <p:nvSpPr>
          <p:cNvPr id="4" name="Text 1"/>
          <p:cNvSpPr/>
          <p:nvPr/>
        </p:nvSpPr>
        <p:spPr>
          <a:xfrm>
            <a:off x="6357342" y="670441"/>
            <a:ext cx="408980" cy="152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FY2026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6270069" y="904161"/>
            <a:ext cx="3638669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Key Takeaways</a:t>
            </a:r>
            <a:endParaRPr lang="en-US" sz="2850" dirty="0"/>
          </a:p>
        </p:txBody>
      </p:sp>
      <p:sp>
        <p:nvSpPr>
          <p:cNvPr id="6" name="Shape 3"/>
          <p:cNvSpPr/>
          <p:nvPr/>
        </p:nvSpPr>
        <p:spPr>
          <a:xfrm>
            <a:off x="6270069" y="1717238"/>
            <a:ext cx="7576661" cy="998934"/>
          </a:xfrm>
          <a:prstGeom prst="roundRect">
            <a:avLst>
              <a:gd name="adj" fmla="val 7323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6270069" y="1701998"/>
            <a:ext cx="7576661" cy="60960"/>
          </a:xfrm>
          <a:prstGeom prst="roundRect">
            <a:avLst>
              <a:gd name="adj" fmla="val 100281"/>
            </a:avLst>
          </a:prstGeom>
          <a:solidFill>
            <a:srgbClr val="E5E5E0"/>
          </a:solidFill>
          <a:ln/>
        </p:spPr>
      </p:sp>
      <p:sp>
        <p:nvSpPr>
          <p:cNvPr id="8" name="Shape 5"/>
          <p:cNvSpPr/>
          <p:nvPr/>
        </p:nvSpPr>
        <p:spPr>
          <a:xfrm>
            <a:off x="9840099" y="1498997"/>
            <a:ext cx="436602" cy="436602"/>
          </a:xfrm>
          <a:prstGeom prst="roundRect">
            <a:avLst>
              <a:gd name="adj" fmla="val 209436"/>
            </a:avLst>
          </a:prstGeom>
          <a:solidFill>
            <a:srgbClr val="E5E5E0"/>
          </a:solidFill>
          <a:ln/>
        </p:spPr>
      </p:sp>
      <p:sp>
        <p:nvSpPr>
          <p:cNvPr id="9" name="Text 6"/>
          <p:cNvSpPr/>
          <p:nvPr/>
        </p:nvSpPr>
        <p:spPr>
          <a:xfrm>
            <a:off x="9971068" y="1608177"/>
            <a:ext cx="17454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430804" y="2081093"/>
            <a:ext cx="1819275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 Base Growth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430804" y="2364462"/>
            <a:ext cx="7255193" cy="190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New growth of $754,688 (+131%) drives the tax base to $56.9M 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6270069" y="3027759"/>
            <a:ext cx="7576661" cy="1189911"/>
          </a:xfrm>
          <a:prstGeom prst="roundRect">
            <a:avLst>
              <a:gd name="adj" fmla="val 614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6270069" y="3012519"/>
            <a:ext cx="7576661" cy="60960"/>
          </a:xfrm>
          <a:prstGeom prst="roundRect">
            <a:avLst>
              <a:gd name="adj" fmla="val 100281"/>
            </a:avLst>
          </a:prstGeom>
          <a:solidFill>
            <a:srgbClr val="E5E5E0"/>
          </a:solidFill>
          <a:ln/>
        </p:spPr>
      </p:sp>
      <p:sp>
        <p:nvSpPr>
          <p:cNvPr id="14" name="Shape 11"/>
          <p:cNvSpPr/>
          <p:nvPr/>
        </p:nvSpPr>
        <p:spPr>
          <a:xfrm>
            <a:off x="9840099" y="2809518"/>
            <a:ext cx="436602" cy="436602"/>
          </a:xfrm>
          <a:prstGeom prst="roundRect">
            <a:avLst>
              <a:gd name="adj" fmla="val 209436"/>
            </a:avLst>
          </a:prstGeom>
          <a:solidFill>
            <a:srgbClr val="E5E5E0"/>
          </a:solidFill>
          <a:ln/>
        </p:spPr>
      </p:sp>
      <p:sp>
        <p:nvSpPr>
          <p:cNvPr id="15" name="Text 12"/>
          <p:cNvSpPr/>
          <p:nvPr/>
        </p:nvSpPr>
        <p:spPr>
          <a:xfrm>
            <a:off x="9971068" y="2918698"/>
            <a:ext cx="17454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430804" y="3391614"/>
            <a:ext cx="2412802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Reduction in One Time Funds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6430804" y="3674983"/>
            <a:ext cx="7255193" cy="381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FY25 $3.83M of ARPA funds were used.  With that funding source no longer available, FY26 Budget relies on stabilization funds to balance the budget.</a:t>
            </a:r>
            <a:endParaRPr lang="en-US" sz="1100" dirty="0"/>
          </a:p>
        </p:txBody>
      </p:sp>
      <p:sp>
        <p:nvSpPr>
          <p:cNvPr id="18" name="Shape 15"/>
          <p:cNvSpPr/>
          <p:nvPr/>
        </p:nvSpPr>
        <p:spPr>
          <a:xfrm>
            <a:off x="6270069" y="4529257"/>
            <a:ext cx="7576661" cy="1189911"/>
          </a:xfrm>
          <a:prstGeom prst="roundRect">
            <a:avLst>
              <a:gd name="adj" fmla="val 6148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9" name="Shape 16"/>
          <p:cNvSpPr/>
          <p:nvPr/>
        </p:nvSpPr>
        <p:spPr>
          <a:xfrm>
            <a:off x="6270069" y="4514017"/>
            <a:ext cx="7576661" cy="60960"/>
          </a:xfrm>
          <a:prstGeom prst="roundRect">
            <a:avLst>
              <a:gd name="adj" fmla="val 100281"/>
            </a:avLst>
          </a:prstGeom>
          <a:solidFill>
            <a:srgbClr val="E5E5E0"/>
          </a:solidFill>
          <a:ln/>
        </p:spPr>
      </p:sp>
      <p:sp>
        <p:nvSpPr>
          <p:cNvPr id="20" name="Shape 17"/>
          <p:cNvSpPr/>
          <p:nvPr/>
        </p:nvSpPr>
        <p:spPr>
          <a:xfrm>
            <a:off x="9840099" y="4311015"/>
            <a:ext cx="436602" cy="436602"/>
          </a:xfrm>
          <a:prstGeom prst="roundRect">
            <a:avLst>
              <a:gd name="adj" fmla="val 209436"/>
            </a:avLst>
          </a:prstGeom>
          <a:solidFill>
            <a:srgbClr val="E5E5E0"/>
          </a:solidFill>
          <a:ln/>
        </p:spPr>
      </p:sp>
      <p:sp>
        <p:nvSpPr>
          <p:cNvPr id="21" name="Text 18"/>
          <p:cNvSpPr/>
          <p:nvPr/>
        </p:nvSpPr>
        <p:spPr>
          <a:xfrm>
            <a:off x="9971068" y="4420195"/>
            <a:ext cx="17454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350" dirty="0"/>
          </a:p>
        </p:txBody>
      </p:sp>
      <p:sp>
        <p:nvSpPr>
          <p:cNvPr id="22" name="Text 19"/>
          <p:cNvSpPr/>
          <p:nvPr/>
        </p:nvSpPr>
        <p:spPr>
          <a:xfrm>
            <a:off x="6430804" y="4893112"/>
            <a:ext cx="279296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Education Leads Spending Growth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6430804" y="5176480"/>
            <a:ext cx="7255193" cy="3819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Ashland Public Schools (+6.34%) and Benefits &amp; Insurance (+9.53%) are the primary cost pressures in the FY26 budget.</a:t>
            </a:r>
            <a:endParaRPr lang="en-US" sz="1100" dirty="0"/>
          </a:p>
        </p:txBody>
      </p:sp>
      <p:sp>
        <p:nvSpPr>
          <p:cNvPr id="24" name="Shape 21"/>
          <p:cNvSpPr/>
          <p:nvPr/>
        </p:nvSpPr>
        <p:spPr>
          <a:xfrm>
            <a:off x="6270069" y="6030754"/>
            <a:ext cx="7576661" cy="1571863"/>
          </a:xfrm>
          <a:prstGeom prst="roundRect">
            <a:avLst>
              <a:gd name="adj" fmla="val 4654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5" name="Shape 22"/>
          <p:cNvSpPr/>
          <p:nvPr/>
        </p:nvSpPr>
        <p:spPr>
          <a:xfrm>
            <a:off x="6270069" y="6015514"/>
            <a:ext cx="7576661" cy="60960"/>
          </a:xfrm>
          <a:prstGeom prst="roundRect">
            <a:avLst>
              <a:gd name="adj" fmla="val 100281"/>
            </a:avLst>
          </a:prstGeom>
          <a:solidFill>
            <a:srgbClr val="E5E5E0"/>
          </a:solidFill>
          <a:ln/>
        </p:spPr>
      </p:sp>
      <p:sp>
        <p:nvSpPr>
          <p:cNvPr id="26" name="Shape 23"/>
          <p:cNvSpPr/>
          <p:nvPr/>
        </p:nvSpPr>
        <p:spPr>
          <a:xfrm>
            <a:off x="9840099" y="5812512"/>
            <a:ext cx="436602" cy="436602"/>
          </a:xfrm>
          <a:prstGeom prst="roundRect">
            <a:avLst>
              <a:gd name="adj" fmla="val 209436"/>
            </a:avLst>
          </a:prstGeom>
          <a:solidFill>
            <a:srgbClr val="E5E5E0"/>
          </a:solidFill>
          <a:ln/>
        </p:spPr>
      </p:sp>
      <p:sp>
        <p:nvSpPr>
          <p:cNvPr id="27" name="Text 24"/>
          <p:cNvSpPr/>
          <p:nvPr/>
        </p:nvSpPr>
        <p:spPr>
          <a:xfrm>
            <a:off x="9971068" y="5921693"/>
            <a:ext cx="174546" cy="218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6430804" y="6394609"/>
            <a:ext cx="2400062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Projected surplus of $231,892</a:t>
            </a:r>
            <a:endParaRPr lang="en-US" sz="1400" dirty="0"/>
          </a:p>
        </p:txBody>
      </p:sp>
      <p:sp>
        <p:nvSpPr>
          <p:cNvPr id="29" name="Text 26"/>
          <p:cNvSpPr/>
          <p:nvPr/>
        </p:nvSpPr>
        <p:spPr>
          <a:xfrm>
            <a:off x="6430804" y="6677978"/>
            <a:ext cx="7255193" cy="763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While FY26 shows a small surplus on paper, this is </a:t>
            </a: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not a sign of financial strength</a:t>
            </a: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The Town relies on Free Cash each year to fund capital projects and to replenish stabilization accounts. Because FY26 uses </a:t>
            </a: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$2.55M in stabilization funds</a:t>
            </a: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to balance the budget, this small surplus is not enough to replace what was used—leaving the Town with less flexibility going forward.</a:t>
            </a:r>
            <a:endParaRPr lang="en-US" sz="1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92D51A-72C0-4BFA-862F-98036996765C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76883"/>
            <a:ext cx="1058108" cy="413147"/>
          </a:xfrm>
          <a:prstGeom prst="roundRect">
            <a:avLst>
              <a:gd name="adj" fmla="val 17525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0592" y="849035"/>
            <a:ext cx="784503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REVENUE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271826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 Levy</a:t>
            </a:r>
            <a:endParaRPr lang="en-US" sz="4200" dirty="0"/>
          </a:p>
        </p:txBody>
      </p:sp>
      <p:sp>
        <p:nvSpPr>
          <p:cNvPr id="5" name="Text 3"/>
          <p:cNvSpPr/>
          <p:nvPr/>
        </p:nvSpPr>
        <p:spPr>
          <a:xfrm>
            <a:off x="793790" y="2095262"/>
            <a:ext cx="13042821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Property taxes are the Town's largest and most stable revenue source, growing each year by 2.5% plus new growth as allowed under Proposition 2½.</a:t>
            </a:r>
            <a:endParaRPr lang="en-US" sz="1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14123"/>
            <a:ext cx="12800290" cy="268168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8208" y="5685115"/>
            <a:ext cx="3967996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$56.9M</a:t>
            </a:r>
            <a:endParaRPr lang="en-US" sz="5550" dirty="0"/>
          </a:p>
        </p:txBody>
      </p:sp>
      <p:sp>
        <p:nvSpPr>
          <p:cNvPr id="8" name="Text 5"/>
          <p:cNvSpPr/>
          <p:nvPr/>
        </p:nvSpPr>
        <p:spPr>
          <a:xfrm>
            <a:off x="1535430" y="665726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Total Tax Base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93790" y="7116604"/>
            <a:ext cx="417695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Up $2.12M (+3.88%) from FY25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5331023" y="5685115"/>
            <a:ext cx="3968115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$754K</a:t>
            </a:r>
            <a:endParaRPr lang="en-US" sz="5550" dirty="0"/>
          </a:p>
        </p:txBody>
      </p:sp>
      <p:sp>
        <p:nvSpPr>
          <p:cNvPr id="11" name="Text 8"/>
          <p:cNvSpPr/>
          <p:nvPr/>
        </p:nvSpPr>
        <p:spPr>
          <a:xfrm>
            <a:off x="5968365" y="665726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New Growth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5226606" y="7116604"/>
            <a:ext cx="4177070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+131.08% vs. FY25's $326,585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763958" y="5685115"/>
            <a:ext cx="3968115" cy="711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3.11%</a:t>
            </a:r>
            <a:endParaRPr lang="en-US" sz="5550" dirty="0"/>
          </a:p>
        </p:txBody>
      </p:sp>
      <p:sp>
        <p:nvSpPr>
          <p:cNvPr id="14" name="Text 11"/>
          <p:cNvSpPr/>
          <p:nvPr/>
        </p:nvSpPr>
        <p:spPr>
          <a:xfrm>
            <a:off x="10401300" y="6657261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2.5% Base Increase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659541" y="7116604"/>
            <a:ext cx="4177070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Prior year levy plus statutory growth</a:t>
            </a:r>
            <a:endParaRPr lang="en-US" sz="16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CEB9F-A394-41D7-99E1-435456CE697D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8670" y="630079"/>
            <a:ext cx="942737" cy="356116"/>
          </a:xfrm>
          <a:prstGeom prst="roundRect">
            <a:avLst>
              <a:gd name="adj" fmla="val 18074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11185" y="695087"/>
            <a:ext cx="697706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REVENUE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88670" y="1050846"/>
            <a:ext cx="4789051" cy="598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State Aid</a:t>
            </a:r>
            <a:endParaRPr lang="en-US" sz="3750" dirty="0"/>
          </a:p>
        </p:txBody>
      </p:sp>
      <p:sp>
        <p:nvSpPr>
          <p:cNvPr id="5" name="Text 3"/>
          <p:cNvSpPr/>
          <p:nvPr/>
        </p:nvSpPr>
        <p:spPr>
          <a:xfrm>
            <a:off x="788670" y="1892022"/>
            <a:ext cx="13053060" cy="565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Funding from the Commonwealth that supports schools and general government. State aid is the Town's second-largest revenue source for the general fund — but it does not keep pace with rising costs, especially in education and health insurance.</a:t>
            </a: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75" y="2829758"/>
            <a:ext cx="9846130" cy="318789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88670" y="6390084"/>
            <a:ext cx="9537740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10801231" y="2821186"/>
            <a:ext cx="3048000" cy="1424345"/>
          </a:xfrm>
          <a:prstGeom prst="roundRect">
            <a:avLst>
              <a:gd name="adj" fmla="val 564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1000303" y="3020258"/>
            <a:ext cx="239446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3.68%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000303" y="3481149"/>
            <a:ext cx="2649855" cy="565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Increase in Chapter 70 education aid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10801231" y="4407218"/>
            <a:ext cx="3048000" cy="1424345"/>
          </a:xfrm>
          <a:prstGeom prst="roundRect">
            <a:avLst>
              <a:gd name="adj" fmla="val 564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000303" y="4606290"/>
            <a:ext cx="239446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1.1%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1000303" y="5067181"/>
            <a:ext cx="2649855" cy="565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Increase in Unrestricted General Government Aid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10801231" y="5993249"/>
            <a:ext cx="3048000" cy="1424345"/>
          </a:xfrm>
          <a:prstGeom prst="roundRect">
            <a:avLst>
              <a:gd name="adj" fmla="val 564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1000303" y="6192322"/>
            <a:ext cx="239446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$500K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1000303" y="6653213"/>
            <a:ext cx="2649855" cy="565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Overall increase in total State Aid to $14.3M</a:t>
            </a:r>
            <a:endParaRPr lang="en-US" sz="1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0C4F97-8F24-4A3E-9CA0-D2CA64219F16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6526" y="629245"/>
            <a:ext cx="981789" cy="375285"/>
          </a:xfrm>
          <a:prstGeom prst="roundRect">
            <a:avLst>
              <a:gd name="adj" fmla="val 17880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03923" y="696754"/>
            <a:ext cx="726996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REVENUE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76526" y="1074777"/>
            <a:ext cx="8936712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Local Receipts &amp; Other Revenue Sources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76526" y="2415778"/>
            <a:ext cx="2090023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Local Receipts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76526" y="2903577"/>
            <a:ext cx="2090023" cy="2101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Revenues collected from fees, permits, excise taxes, and other local activity. Total local receipts budgeted at </a:t>
            </a:r>
            <a:r>
              <a:rPr lang="en-US" sz="15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$5.34M</a:t>
            </a: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up 1.00% from FY25.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76526" y="5639038"/>
            <a:ext cx="13077349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Key Changes in Other Sources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76526" y="6137077"/>
            <a:ext cx="4241959" cy="1463159"/>
          </a:xfrm>
          <a:prstGeom prst="roundRect">
            <a:avLst>
              <a:gd name="adj" fmla="val 749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53666" y="6137077"/>
            <a:ext cx="91440" cy="1463159"/>
          </a:xfrm>
          <a:prstGeom prst="roundRect">
            <a:avLst>
              <a:gd name="adj" fmla="val 91729"/>
            </a:avLst>
          </a:prstGeom>
          <a:solidFill>
            <a:srgbClr val="E5E5E0"/>
          </a:solidFill>
          <a:ln/>
        </p:spPr>
      </p:sp>
      <p:sp>
        <p:nvSpPr>
          <p:cNvPr id="11" name="Text 8"/>
          <p:cNvSpPr/>
          <p:nvPr/>
        </p:nvSpPr>
        <p:spPr>
          <a:xfrm>
            <a:off x="1067633" y="6359604"/>
            <a:ext cx="2496264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ARPA Funding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1067633" y="6777157"/>
            <a:ext cx="3728323" cy="600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$3.83M used in FY25 — no longer available in FY26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5194221" y="6137077"/>
            <a:ext cx="4241959" cy="1463159"/>
          </a:xfrm>
          <a:prstGeom prst="roundRect">
            <a:avLst>
              <a:gd name="adj" fmla="val 749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171361" y="6137077"/>
            <a:ext cx="91440" cy="1463159"/>
          </a:xfrm>
          <a:prstGeom prst="roundRect">
            <a:avLst>
              <a:gd name="adj" fmla="val 91729"/>
            </a:avLst>
          </a:prstGeom>
          <a:solidFill>
            <a:srgbClr val="E5E5E0"/>
          </a:solidFill>
          <a:ln/>
        </p:spPr>
      </p:sp>
      <p:sp>
        <p:nvSpPr>
          <p:cNvPr id="15" name="Text 12"/>
          <p:cNvSpPr/>
          <p:nvPr/>
        </p:nvSpPr>
        <p:spPr>
          <a:xfrm>
            <a:off x="5485328" y="6359604"/>
            <a:ext cx="2960370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General Fund Stabilization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5485328" y="6777157"/>
            <a:ext cx="3728323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$2.26M drawn down to help bridge the gap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9611916" y="6137077"/>
            <a:ext cx="4241959" cy="1463159"/>
          </a:xfrm>
          <a:prstGeom prst="roundRect">
            <a:avLst>
              <a:gd name="adj" fmla="val 749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9589056" y="6137077"/>
            <a:ext cx="91440" cy="1463159"/>
          </a:xfrm>
          <a:prstGeom prst="roundRect">
            <a:avLst>
              <a:gd name="adj" fmla="val 91729"/>
            </a:avLst>
          </a:prstGeom>
          <a:solidFill>
            <a:srgbClr val="E5E5E0"/>
          </a:solidFill>
          <a:ln/>
        </p:spPr>
      </p:sp>
      <p:sp>
        <p:nvSpPr>
          <p:cNvPr id="19" name="Text 16"/>
          <p:cNvSpPr/>
          <p:nvPr/>
        </p:nvSpPr>
        <p:spPr>
          <a:xfrm>
            <a:off x="9903023" y="6359604"/>
            <a:ext cx="2496264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Sped Stabilization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9903023" y="6777157"/>
            <a:ext cx="3728323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Increased to $300K (+20% vs. FY25)</a:t>
            </a:r>
            <a:endParaRPr lang="en-US" sz="15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1A7698-9F81-4C1A-B4C5-9B7A49C4E741}"/>
              </a:ext>
            </a:extLst>
          </p:cNvPr>
          <p:cNvSpPr/>
          <p:nvPr/>
        </p:nvSpPr>
        <p:spPr>
          <a:xfrm>
            <a:off x="12675037" y="7705726"/>
            <a:ext cx="1955363" cy="523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61AED1-B3ED-4341-8627-0609F9A2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29" y="1804274"/>
            <a:ext cx="10849876" cy="3637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24959"/>
            <a:ext cx="1859637" cy="385882"/>
          </a:xfrm>
          <a:prstGeom prst="roundRect">
            <a:avLst>
              <a:gd name="adj" fmla="val 17776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23806" y="693777"/>
            <a:ext cx="1599605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5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REVENUE SUMMARY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084302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Total Revenue</a:t>
            </a:r>
            <a:endParaRPr lang="en-US" sz="4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99" y="2204442"/>
            <a:ext cx="7472601" cy="424755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02867" y="2762369"/>
            <a:ext cx="346971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FY26 Total Revenue: $84.28M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718596" y="3275032"/>
            <a:ext cx="3531275" cy="234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 increase of 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$902K (+1.08%)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over FY25. </a:t>
            </a:r>
            <a:r>
              <a:rPr lang="en-US" sz="1600" dirty="0"/>
              <a:t>While overall revenue increased—driven mainly by growth in the tax levy and state aid—the Town still had to rely heavily on stabilization funds to balance the FY26 budget.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en-US" sz="16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347" y="6871633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57087" y="686538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 Levy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1457087" y="7294364"/>
            <a:ext cx="353127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$60.5M — up 3.88%</a:t>
            </a:r>
            <a:endParaRPr lang="en-US" sz="16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4471" y="6871633"/>
            <a:ext cx="306110" cy="30611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881211" y="686538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State Aid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5881211" y="7294364"/>
            <a:ext cx="353127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$14.3M — up 3.62%</a:t>
            </a:r>
            <a:endParaRPr lang="en-US" sz="16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8596" y="6871633"/>
            <a:ext cx="306110" cy="30611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305336" y="686538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Local Receipts</a:t>
            </a:r>
            <a:endParaRPr lang="en-US" sz="2000" dirty="0"/>
          </a:p>
        </p:txBody>
      </p:sp>
      <p:sp>
        <p:nvSpPr>
          <p:cNvPr id="17" name="Text 11"/>
          <p:cNvSpPr/>
          <p:nvPr/>
        </p:nvSpPr>
        <p:spPr>
          <a:xfrm>
            <a:off x="10305336" y="7294364"/>
            <a:ext cx="353127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$5.34M — up 1.00%</a:t>
            </a:r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8AC4C7-AF5F-4935-AD1E-9627999080CB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94082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" y="1879600"/>
            <a:ext cx="9307147" cy="437896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9937790" y="2416969"/>
            <a:ext cx="1612463" cy="441484"/>
          </a:xfrm>
          <a:prstGeom prst="roundRect">
            <a:avLst>
              <a:gd name="adj" fmla="val 17263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10081498" y="2492573"/>
            <a:ext cx="132504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EXPENDITURES</a:t>
            </a:r>
            <a:endParaRPr lang="en-US" sz="1400" dirty="0"/>
          </a:p>
        </p:txBody>
      </p:sp>
      <p:sp>
        <p:nvSpPr>
          <p:cNvPr id="6" name="Text 2"/>
          <p:cNvSpPr/>
          <p:nvPr/>
        </p:nvSpPr>
        <p:spPr>
          <a:xfrm>
            <a:off x="9937790" y="2949178"/>
            <a:ext cx="38988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Total Expenses</a:t>
            </a:r>
            <a:endParaRPr lang="en-US" sz="4450" dirty="0"/>
          </a:p>
        </p:txBody>
      </p:sp>
      <p:sp>
        <p:nvSpPr>
          <p:cNvPr id="7" name="Text 3"/>
          <p:cNvSpPr/>
          <p:nvPr/>
        </p:nvSpPr>
        <p:spPr>
          <a:xfrm>
            <a:off x="9937790" y="3998119"/>
            <a:ext cx="38988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Total appropriated expenses for FY26 are budgeted at </a:t>
            </a:r>
            <a:r>
              <a:rPr lang="en-US" sz="17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$83.1M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up $722K (+0.88%) from FY25. Key cost drivers include education, benefits and insurance, and public safety.</a:t>
            </a:r>
            <a:endParaRPr lang="en-US" sz="17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8F035-8AF2-4D30-A48B-E5F9F0E9F39B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39986"/>
            <a:ext cx="1133237" cy="283250"/>
          </a:xfrm>
          <a:prstGeom prst="roundRect">
            <a:avLst>
              <a:gd name="adj" fmla="val 18835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6660" y="895231"/>
            <a:ext cx="927497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EXPENDITURES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793790" y="1167646"/>
            <a:ext cx="576905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General Government Breakdown</a:t>
            </a:r>
            <a:endParaRPr lang="en-US" sz="3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16" y="1701903"/>
            <a:ext cx="7809468" cy="620257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337959" y="194155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Highlights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337959" y="2314575"/>
            <a:ext cx="3506153" cy="1154192"/>
          </a:xfrm>
          <a:prstGeom prst="roundRect">
            <a:avLst>
              <a:gd name="adj" fmla="val 950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10315099" y="2314575"/>
            <a:ext cx="91440" cy="1154192"/>
          </a:xfrm>
          <a:prstGeom prst="roundRect">
            <a:avLst>
              <a:gd name="adj" fmla="val 72930"/>
            </a:avLst>
          </a:prstGeom>
          <a:solidFill>
            <a:srgbClr val="E5E5E0"/>
          </a:solidFill>
          <a:ln/>
        </p:spPr>
      </p:sp>
      <p:sp>
        <p:nvSpPr>
          <p:cNvPr id="9" name="Text 6"/>
          <p:cNvSpPr/>
          <p:nvPr/>
        </p:nvSpPr>
        <p:spPr>
          <a:xfrm>
            <a:off x="10588109" y="2496145"/>
            <a:ext cx="214657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Assessors Office </a:t>
            </a:r>
            <a:r>
              <a:rPr lang="en-US" sz="1550" dirty="0">
                <a:solidFill>
                  <a:srgbClr val="D3C1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+24.8%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588109" y="2855238"/>
            <a:ext cx="3074432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Transition to new assessing software with enhanced online mapping tools for residents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10337959" y="3579852"/>
            <a:ext cx="3506153" cy="1154192"/>
          </a:xfrm>
          <a:prstGeom prst="roundRect">
            <a:avLst>
              <a:gd name="adj" fmla="val 950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0315099" y="3579852"/>
            <a:ext cx="91440" cy="1154192"/>
          </a:xfrm>
          <a:prstGeom prst="roundRect">
            <a:avLst>
              <a:gd name="adj" fmla="val 72930"/>
            </a:avLst>
          </a:prstGeom>
          <a:solidFill>
            <a:srgbClr val="E5E5E0"/>
          </a:solidFill>
          <a:ln/>
        </p:spPr>
      </p:sp>
      <p:sp>
        <p:nvSpPr>
          <p:cNvPr id="13" name="Text 10"/>
          <p:cNvSpPr/>
          <p:nvPr/>
        </p:nvSpPr>
        <p:spPr>
          <a:xfrm>
            <a:off x="10588109" y="376142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Inspections </a:t>
            </a:r>
            <a:r>
              <a:rPr lang="en-US" sz="1550" dirty="0">
                <a:solidFill>
                  <a:srgbClr val="D3C1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+15.2%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588109" y="4120515"/>
            <a:ext cx="3074432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Expanded inspector headcount to meet increased demand</a:t>
            </a:r>
            <a:endParaRPr lang="en-US" sz="1250" dirty="0"/>
          </a:p>
        </p:txBody>
      </p:sp>
      <p:sp>
        <p:nvSpPr>
          <p:cNvPr id="15" name="Shape 12"/>
          <p:cNvSpPr/>
          <p:nvPr/>
        </p:nvSpPr>
        <p:spPr>
          <a:xfrm>
            <a:off x="10337959" y="4845129"/>
            <a:ext cx="3506153" cy="1154192"/>
          </a:xfrm>
          <a:prstGeom prst="roundRect">
            <a:avLst>
              <a:gd name="adj" fmla="val 950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10315099" y="4845129"/>
            <a:ext cx="91440" cy="1154192"/>
          </a:xfrm>
          <a:prstGeom prst="roundRect">
            <a:avLst>
              <a:gd name="adj" fmla="val 72930"/>
            </a:avLst>
          </a:prstGeom>
          <a:solidFill>
            <a:srgbClr val="E5E5E0"/>
          </a:solidFill>
          <a:ln/>
        </p:spPr>
      </p:sp>
      <p:sp>
        <p:nvSpPr>
          <p:cNvPr id="17" name="Text 14"/>
          <p:cNvSpPr/>
          <p:nvPr/>
        </p:nvSpPr>
        <p:spPr>
          <a:xfrm>
            <a:off x="10588109" y="50267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Elections </a:t>
            </a:r>
            <a:r>
              <a:rPr lang="en-US" sz="1550" dirty="0">
                <a:solidFill>
                  <a:srgbClr val="D3C1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−23.6%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10588109" y="5385792"/>
            <a:ext cx="3074432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Reduction aligned with the off-year election cycle</a:t>
            </a:r>
            <a:endParaRPr lang="en-US" sz="1250" dirty="0"/>
          </a:p>
        </p:txBody>
      </p:sp>
      <p:sp>
        <p:nvSpPr>
          <p:cNvPr id="19" name="Shape 16"/>
          <p:cNvSpPr/>
          <p:nvPr/>
        </p:nvSpPr>
        <p:spPr>
          <a:xfrm>
            <a:off x="10337959" y="6110407"/>
            <a:ext cx="3506153" cy="1154192"/>
          </a:xfrm>
          <a:prstGeom prst="roundRect">
            <a:avLst>
              <a:gd name="adj" fmla="val 950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ECEC9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10315099" y="6110407"/>
            <a:ext cx="91440" cy="1154192"/>
          </a:xfrm>
          <a:prstGeom prst="roundRect">
            <a:avLst>
              <a:gd name="adj" fmla="val 72930"/>
            </a:avLst>
          </a:prstGeom>
          <a:solidFill>
            <a:srgbClr val="E5E5E0"/>
          </a:solidFill>
          <a:ln/>
        </p:spPr>
      </p:sp>
      <p:sp>
        <p:nvSpPr>
          <p:cNvPr id="21" name="Text 18"/>
          <p:cNvSpPr/>
          <p:nvPr/>
        </p:nvSpPr>
        <p:spPr>
          <a:xfrm>
            <a:off x="10588109" y="6291977"/>
            <a:ext cx="241196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Salary Contingency </a:t>
            </a:r>
            <a:r>
              <a:rPr lang="en-US" sz="1550" dirty="0">
                <a:solidFill>
                  <a:srgbClr val="D3C1B6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−54.6%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10588109" y="6651069"/>
            <a:ext cx="3074432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Reduction in the reserve for non-union salary adjustments</a:t>
            </a:r>
            <a:endParaRPr lang="en-US" sz="12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8ACD7F-34AA-46A2-920E-4E8F64D8A306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17959"/>
            <a:ext cx="1532573" cy="413147"/>
          </a:xfrm>
          <a:prstGeom prst="roundRect">
            <a:avLst>
              <a:gd name="adj" fmla="val 17525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30592" y="890111"/>
            <a:ext cx="1258967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EXPENDITURES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312902"/>
            <a:ext cx="5387102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Education Spending</a:t>
            </a:r>
            <a:endParaRPr lang="en-US" sz="4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16586"/>
            <a:ext cx="13200894" cy="124599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692843"/>
            <a:ext cx="13042821" cy="672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Education represents approximately </a:t>
            </a:r>
            <a:r>
              <a:rPr lang="en-US" sz="16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55% of total appropriations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the single largest category of Town spending, with combined FY26 expenses of $45.76M.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93790" y="4595336"/>
            <a:ext cx="4211122" cy="2249805"/>
          </a:xfrm>
          <a:prstGeom prst="roundRect">
            <a:avLst>
              <a:gd name="adj" fmla="val 402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16794" y="4818340"/>
            <a:ext cx="2771299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Ashland Public Schools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16794" y="5277683"/>
            <a:ext cx="3765113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$44,513,864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up 6.34% from FY25. The primary cost driver in the budget, reflecting enrollment growth and contractual obligations.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5209580" y="4595336"/>
            <a:ext cx="4211122" cy="2249805"/>
          </a:xfrm>
          <a:prstGeom prst="roundRect">
            <a:avLst>
              <a:gd name="adj" fmla="val 402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432584" y="4818340"/>
            <a:ext cx="2740462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Keefe Technical School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5432584" y="5277683"/>
            <a:ext cx="3765113" cy="1008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$1,247,354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down 3.12% from FY25, reflecting updated regional assessment calculations.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9625370" y="4595336"/>
            <a:ext cx="4211122" cy="2249805"/>
          </a:xfrm>
          <a:prstGeom prst="roundRect">
            <a:avLst>
              <a:gd name="adj" fmla="val 402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48374" y="4818340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Combined Education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848374" y="5277683"/>
            <a:ext cx="3765113" cy="1344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$45,761,218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approximately 55% of total appropriations, underscoring education as Ashland's top fiscal priority.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93790" y="7075408"/>
            <a:ext cx="1304282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9FF60-5A7C-4CA1-9850-793C071CA5AE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99862"/>
            <a:ext cx="1677591" cy="358854"/>
          </a:xfrm>
          <a:prstGeom prst="roundRect">
            <a:avLst>
              <a:gd name="adj" fmla="val 18052"/>
            </a:avLst>
          </a:prstGeom>
          <a:noFill/>
          <a:ln w="7620">
            <a:solidFill>
              <a:srgbClr val="E5E5E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17019" y="865227"/>
            <a:ext cx="1431131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BUDGET SUMMARY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93790" y="1224201"/>
            <a:ext cx="6721435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Total Expenditures vs. Revenue</a:t>
            </a:r>
            <a:endParaRPr lang="en-US" sz="3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2256711"/>
            <a:ext cx="7066121" cy="371891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84888" y="281963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FY26 Budget Balance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584888" y="3284696"/>
            <a:ext cx="4259223" cy="1141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Total expenses are budgeted at </a:t>
            </a:r>
            <a:r>
              <a:rPr lang="en-US" sz="15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$84,043,686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up $670,665 (+0.80%) from FY25. Against total revenue of </a:t>
            </a:r>
            <a:r>
              <a:rPr lang="en-US" sz="15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$84,275,578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the budget projects a </a:t>
            </a:r>
            <a:r>
              <a:rPr lang="en-US" sz="15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surplus of $231,892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9584888" y="4573191"/>
            <a:ext cx="4259223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is a healthy improvement over FY25's balanced position and continues the trend from FY24's $973,318 surplus.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93790" y="6344245"/>
            <a:ext cx="13042821" cy="1085493"/>
          </a:xfrm>
          <a:prstGeom prst="roundRect">
            <a:avLst>
              <a:gd name="adj" fmla="val 746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01410" y="6351865"/>
            <a:ext cx="4342448" cy="1070253"/>
          </a:xfrm>
          <a:prstGeom prst="roundRect">
            <a:avLst>
              <a:gd name="adj" fmla="val 7566"/>
            </a:avLst>
          </a:prstGeom>
          <a:solidFill>
            <a:srgbClr val="E8E8E3"/>
          </a:solidFill>
          <a:ln/>
        </p:spPr>
      </p:sp>
      <p:sp>
        <p:nvSpPr>
          <p:cNvPr id="11" name="Text 8"/>
          <p:cNvSpPr/>
          <p:nvPr/>
        </p:nvSpPr>
        <p:spPr>
          <a:xfrm>
            <a:off x="994172" y="654462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Total Revenue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994172" y="6944082"/>
            <a:ext cx="3956923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$84,275,578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5143857" y="6351865"/>
            <a:ext cx="4342567" cy="1070253"/>
          </a:xfrm>
          <a:prstGeom prst="rect">
            <a:avLst/>
          </a:prstGeom>
          <a:solidFill>
            <a:srgbClr val="E8E8E3"/>
          </a:solidFill>
          <a:ln/>
        </p:spPr>
      </p:sp>
      <p:sp>
        <p:nvSpPr>
          <p:cNvPr id="14" name="Shape 11"/>
          <p:cNvSpPr/>
          <p:nvPr/>
        </p:nvSpPr>
        <p:spPr>
          <a:xfrm>
            <a:off x="5143857" y="6351865"/>
            <a:ext cx="22860" cy="1070253"/>
          </a:xfrm>
          <a:prstGeom prst="roundRect">
            <a:avLst>
              <a:gd name="adj" fmla="val 354232"/>
            </a:avLst>
          </a:prstGeom>
          <a:solidFill>
            <a:srgbClr val="CECEC9"/>
          </a:solidFill>
          <a:ln/>
        </p:spPr>
      </p:sp>
      <p:sp>
        <p:nvSpPr>
          <p:cNvPr id="15" name="Text 12"/>
          <p:cNvSpPr/>
          <p:nvPr/>
        </p:nvSpPr>
        <p:spPr>
          <a:xfrm>
            <a:off x="5336619" y="654462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Total Expenses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5336619" y="6944082"/>
            <a:ext cx="395704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$84,043,686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9486424" y="6351865"/>
            <a:ext cx="4342567" cy="1070253"/>
          </a:xfrm>
          <a:prstGeom prst="rect">
            <a:avLst/>
          </a:prstGeom>
          <a:solidFill>
            <a:srgbClr val="E8E8E3"/>
          </a:solidFill>
          <a:ln/>
        </p:spPr>
      </p:sp>
      <p:sp>
        <p:nvSpPr>
          <p:cNvPr id="18" name="Shape 15"/>
          <p:cNvSpPr/>
          <p:nvPr/>
        </p:nvSpPr>
        <p:spPr>
          <a:xfrm>
            <a:off x="9486424" y="6351865"/>
            <a:ext cx="22860" cy="1070253"/>
          </a:xfrm>
          <a:prstGeom prst="roundRect">
            <a:avLst>
              <a:gd name="adj" fmla="val 354232"/>
            </a:avLst>
          </a:prstGeom>
          <a:solidFill>
            <a:srgbClr val="CECEC9"/>
          </a:solidFill>
          <a:ln/>
        </p:spPr>
      </p:sp>
      <p:sp>
        <p:nvSpPr>
          <p:cNvPr id="19" name="Text 16"/>
          <p:cNvSpPr/>
          <p:nvPr/>
        </p:nvSpPr>
        <p:spPr>
          <a:xfrm>
            <a:off x="9679186" y="6544628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Projected Surplus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9679186" y="6944082"/>
            <a:ext cx="395704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$231,892</a:t>
            </a:r>
            <a:endParaRPr lang="en-US" sz="15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0EE489-F891-470E-A47A-318D76B70715}"/>
              </a:ext>
            </a:extLst>
          </p:cNvPr>
          <p:cNvSpPr/>
          <p:nvPr/>
        </p:nvSpPr>
        <p:spPr>
          <a:xfrm>
            <a:off x="12675037" y="7579360"/>
            <a:ext cx="1955363" cy="65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765</Words>
  <Application>Microsoft Office PowerPoint</Application>
  <PresentationFormat>Custom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Gelasio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Stephanie Clifton</dc:creator>
  <cp:lastModifiedBy>Stephanie Clifton</cp:lastModifiedBy>
  <cp:revision>4</cp:revision>
  <dcterms:created xsi:type="dcterms:W3CDTF">2026-03-25T13:25:42Z</dcterms:created>
  <dcterms:modified xsi:type="dcterms:W3CDTF">2026-03-25T13:38:52Z</dcterms:modified>
</cp:coreProperties>
</file>